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59" r:id="rId4"/>
    <p:sldId id="260" r:id="rId5"/>
    <p:sldId id="266" r:id="rId6"/>
    <p:sldId id="261" r:id="rId7"/>
    <p:sldId id="262" r:id="rId8"/>
    <p:sldId id="263" r:id="rId9"/>
    <p:sldId id="267" r:id="rId1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F320CB-1427-4342-A656-A8194B5FE756}" v="2996" dt="2021-05-04T01:24:02.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7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9B80F4-9E49-4157-A27B-9167FF781D51}" type="datetimeFigureOut">
              <a:rPr kumimoji="1" lang="ja-JP" altLang="en-US" smtClean="0"/>
              <a:t>2021/5/11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135CB-5828-487B-BC99-FDED7226CACC}" type="slidenum">
              <a:rPr kumimoji="1" lang="ja-JP" altLang="en-US" smtClean="0"/>
              <a:t>‹#›</a:t>
            </a:fld>
            <a:endParaRPr kumimoji="1" lang="ja-JP" altLang="en-US"/>
          </a:p>
        </p:txBody>
      </p:sp>
    </p:spTree>
    <p:extLst>
      <p:ext uri="{BB962C8B-B14F-4D97-AF65-F5344CB8AC3E}">
        <p14:creationId xmlns:p14="http://schemas.microsoft.com/office/powerpoint/2010/main" val="38101881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1</a:t>
            </a:fld>
            <a:endParaRPr kumimoji="1" lang="ja-JP" altLang="en-US"/>
          </a:p>
        </p:txBody>
      </p:sp>
    </p:spTree>
    <p:extLst>
      <p:ext uri="{BB962C8B-B14F-4D97-AF65-F5344CB8AC3E}">
        <p14:creationId xmlns:p14="http://schemas.microsoft.com/office/powerpoint/2010/main" val="1957879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2</a:t>
            </a:fld>
            <a:endParaRPr kumimoji="1" lang="ja-JP" altLang="en-US"/>
          </a:p>
        </p:txBody>
      </p:sp>
    </p:spTree>
    <p:extLst>
      <p:ext uri="{BB962C8B-B14F-4D97-AF65-F5344CB8AC3E}">
        <p14:creationId xmlns:p14="http://schemas.microsoft.com/office/powerpoint/2010/main" val="3201504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3</a:t>
            </a:fld>
            <a:endParaRPr kumimoji="1" lang="ja-JP" altLang="en-US"/>
          </a:p>
        </p:txBody>
      </p:sp>
    </p:spTree>
    <p:extLst>
      <p:ext uri="{BB962C8B-B14F-4D97-AF65-F5344CB8AC3E}">
        <p14:creationId xmlns:p14="http://schemas.microsoft.com/office/powerpoint/2010/main" val="3282296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4</a:t>
            </a:fld>
            <a:endParaRPr kumimoji="1" lang="ja-JP" altLang="en-US"/>
          </a:p>
        </p:txBody>
      </p:sp>
    </p:spTree>
    <p:extLst>
      <p:ext uri="{BB962C8B-B14F-4D97-AF65-F5344CB8AC3E}">
        <p14:creationId xmlns:p14="http://schemas.microsoft.com/office/powerpoint/2010/main" val="2622077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5</a:t>
            </a:fld>
            <a:endParaRPr kumimoji="1" lang="ja-JP" altLang="en-US"/>
          </a:p>
        </p:txBody>
      </p:sp>
    </p:spTree>
    <p:extLst>
      <p:ext uri="{BB962C8B-B14F-4D97-AF65-F5344CB8AC3E}">
        <p14:creationId xmlns:p14="http://schemas.microsoft.com/office/powerpoint/2010/main" val="2709421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6</a:t>
            </a:fld>
            <a:endParaRPr kumimoji="1" lang="ja-JP" altLang="en-US"/>
          </a:p>
        </p:txBody>
      </p:sp>
    </p:spTree>
    <p:extLst>
      <p:ext uri="{BB962C8B-B14F-4D97-AF65-F5344CB8AC3E}">
        <p14:creationId xmlns:p14="http://schemas.microsoft.com/office/powerpoint/2010/main" val="239503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7</a:t>
            </a:fld>
            <a:endParaRPr kumimoji="1" lang="ja-JP" altLang="en-US"/>
          </a:p>
        </p:txBody>
      </p:sp>
    </p:spTree>
    <p:extLst>
      <p:ext uri="{BB962C8B-B14F-4D97-AF65-F5344CB8AC3E}">
        <p14:creationId xmlns:p14="http://schemas.microsoft.com/office/powerpoint/2010/main" val="1291095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8</a:t>
            </a:fld>
            <a:endParaRPr kumimoji="1" lang="ja-JP" altLang="en-US"/>
          </a:p>
        </p:txBody>
      </p:sp>
    </p:spTree>
    <p:extLst>
      <p:ext uri="{BB962C8B-B14F-4D97-AF65-F5344CB8AC3E}">
        <p14:creationId xmlns:p14="http://schemas.microsoft.com/office/powerpoint/2010/main" val="532095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9</a:t>
            </a:fld>
            <a:endParaRPr kumimoji="1" lang="ja-JP" altLang="en-US"/>
          </a:p>
        </p:txBody>
      </p:sp>
    </p:spTree>
    <p:extLst>
      <p:ext uri="{BB962C8B-B14F-4D97-AF65-F5344CB8AC3E}">
        <p14:creationId xmlns:p14="http://schemas.microsoft.com/office/powerpoint/2010/main" val="3645464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4F7BE4-55B4-4B6F-A6B2-7925B83033E1}"/>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A91CDC0-4FE1-416B-A9DD-112B2563759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A6CF67D-A29C-4788-92C5-B637B20A01F3}"/>
              </a:ext>
            </a:extLst>
          </p:cNvPr>
          <p:cNvSpPr>
            <a:spLocks noGrp="1"/>
          </p:cNvSpPr>
          <p:nvPr>
            <p:ph type="dt" sz="half" idx="10"/>
          </p:nvPr>
        </p:nvSpPr>
        <p:spPr/>
        <p:txBody>
          <a:bodyPr/>
          <a:lstStyle/>
          <a:p>
            <a:fld id="{C10AB2B7-D152-463F-B729-65B32C7C22BD}" type="datetime1">
              <a:rPr kumimoji="1" lang="ja-JP" altLang="en-US" smtClean="0"/>
              <a:t>2021/5/11</a:t>
            </a:fld>
            <a:endParaRPr kumimoji="1" lang="ja-JP" altLang="en-US"/>
          </a:p>
        </p:txBody>
      </p:sp>
      <p:sp>
        <p:nvSpPr>
          <p:cNvPr id="5" name="フッター プレースホルダー 4">
            <a:extLst>
              <a:ext uri="{FF2B5EF4-FFF2-40B4-BE49-F238E27FC236}">
                <a16:creationId xmlns:a16="http://schemas.microsoft.com/office/drawing/2014/main" id="{D2072476-8BA4-4FDD-A157-AB00B513D8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B2035FC-A5F2-4730-A261-88B85B68EFC6}"/>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32042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DF3DD1-334D-4532-8047-31F75A3E954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78826F1-5569-4A20-B525-1EE45EA1917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03C2A5-70F4-4B62-B70C-1405599F2982}"/>
              </a:ext>
            </a:extLst>
          </p:cNvPr>
          <p:cNvSpPr>
            <a:spLocks noGrp="1"/>
          </p:cNvSpPr>
          <p:nvPr>
            <p:ph type="dt" sz="half" idx="10"/>
          </p:nvPr>
        </p:nvSpPr>
        <p:spPr/>
        <p:txBody>
          <a:bodyPr/>
          <a:lstStyle/>
          <a:p>
            <a:fld id="{95CBBA55-0FED-464A-9A32-776D311A7F1A}" type="datetime1">
              <a:rPr kumimoji="1" lang="ja-JP" altLang="en-US" smtClean="0"/>
              <a:t>2021/5/11</a:t>
            </a:fld>
            <a:endParaRPr kumimoji="1" lang="ja-JP" altLang="en-US"/>
          </a:p>
        </p:txBody>
      </p:sp>
      <p:sp>
        <p:nvSpPr>
          <p:cNvPr id="5" name="フッター プレースホルダー 4">
            <a:extLst>
              <a:ext uri="{FF2B5EF4-FFF2-40B4-BE49-F238E27FC236}">
                <a16:creationId xmlns:a16="http://schemas.microsoft.com/office/drawing/2014/main" id="{A345BD52-B553-4962-94C9-82135E19DE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8AE9D0-ED19-4964-A00D-ED5803DC05C1}"/>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3533172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C36B457-DCDD-4007-9809-FC1BE65357D2}"/>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A07BA0E-C929-4CE3-A7DE-0D0ED086C57D}"/>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14AD47D-AD3C-40F0-8FEF-5295F59D6694}"/>
              </a:ext>
            </a:extLst>
          </p:cNvPr>
          <p:cNvSpPr>
            <a:spLocks noGrp="1"/>
          </p:cNvSpPr>
          <p:nvPr>
            <p:ph type="dt" sz="half" idx="10"/>
          </p:nvPr>
        </p:nvSpPr>
        <p:spPr/>
        <p:txBody>
          <a:bodyPr/>
          <a:lstStyle/>
          <a:p>
            <a:fld id="{40DD8F75-0C0E-4820-9D0D-B7A3B2CC26D9}" type="datetime1">
              <a:rPr kumimoji="1" lang="ja-JP" altLang="en-US" smtClean="0"/>
              <a:t>2021/5/11</a:t>
            </a:fld>
            <a:endParaRPr kumimoji="1" lang="ja-JP" altLang="en-US"/>
          </a:p>
        </p:txBody>
      </p:sp>
      <p:sp>
        <p:nvSpPr>
          <p:cNvPr id="5" name="フッター プレースホルダー 4">
            <a:extLst>
              <a:ext uri="{FF2B5EF4-FFF2-40B4-BE49-F238E27FC236}">
                <a16:creationId xmlns:a16="http://schemas.microsoft.com/office/drawing/2014/main" id="{6CA66AA9-84F5-4E72-9BAE-FEA97D8D1F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C211E5-E21F-4BE9-8F9E-CE3E4258BB1E}"/>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202032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854E34-754D-4162-A88D-B032D2D90F3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C52BEA0-33AA-4E72-B359-AE40661AA52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D947423-E72B-49D0-902A-E574DAECC10C}"/>
              </a:ext>
            </a:extLst>
          </p:cNvPr>
          <p:cNvSpPr>
            <a:spLocks noGrp="1"/>
          </p:cNvSpPr>
          <p:nvPr>
            <p:ph type="dt" sz="half" idx="10"/>
          </p:nvPr>
        </p:nvSpPr>
        <p:spPr/>
        <p:txBody>
          <a:bodyPr/>
          <a:lstStyle/>
          <a:p>
            <a:fld id="{9A16F4F9-2FE8-4DA8-AF64-D4F429F9A4BF}" type="datetime1">
              <a:rPr kumimoji="1" lang="ja-JP" altLang="en-US" smtClean="0"/>
              <a:t>2021/5/11</a:t>
            </a:fld>
            <a:endParaRPr kumimoji="1" lang="ja-JP" altLang="en-US"/>
          </a:p>
        </p:txBody>
      </p:sp>
      <p:sp>
        <p:nvSpPr>
          <p:cNvPr id="5" name="フッター プレースホルダー 4">
            <a:extLst>
              <a:ext uri="{FF2B5EF4-FFF2-40B4-BE49-F238E27FC236}">
                <a16:creationId xmlns:a16="http://schemas.microsoft.com/office/drawing/2014/main" id="{D73242B2-32F1-4762-AB0F-10B5CCC3BB2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C008BE-1F02-427A-98A1-19483EEB1D93}"/>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319575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ADE5F5-FCDF-4366-87D8-ABD4781439E5}"/>
              </a:ext>
            </a:extLst>
          </p:cNvPr>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337B3F-7B41-4C51-A307-E0DC1FC84EF2}"/>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1E7BDF0-F33F-4EEC-97F2-E7B8FD767CE5}"/>
              </a:ext>
            </a:extLst>
          </p:cNvPr>
          <p:cNvSpPr>
            <a:spLocks noGrp="1"/>
          </p:cNvSpPr>
          <p:nvPr>
            <p:ph type="dt" sz="half" idx="10"/>
          </p:nvPr>
        </p:nvSpPr>
        <p:spPr/>
        <p:txBody>
          <a:bodyPr/>
          <a:lstStyle/>
          <a:p>
            <a:fld id="{A610B4E0-A81E-482A-8E27-B82EB493D7F9}" type="datetime1">
              <a:rPr kumimoji="1" lang="ja-JP" altLang="en-US" smtClean="0"/>
              <a:t>2021/5/11</a:t>
            </a:fld>
            <a:endParaRPr kumimoji="1" lang="ja-JP" altLang="en-US"/>
          </a:p>
        </p:txBody>
      </p:sp>
      <p:sp>
        <p:nvSpPr>
          <p:cNvPr id="5" name="フッター プレースホルダー 4">
            <a:extLst>
              <a:ext uri="{FF2B5EF4-FFF2-40B4-BE49-F238E27FC236}">
                <a16:creationId xmlns:a16="http://schemas.microsoft.com/office/drawing/2014/main" id="{723D99C0-2144-482A-B00D-E8EE42EA90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C8B36E-59FC-420C-A411-0C880F2C0155}"/>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345350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962D0E-9BC9-45EF-848A-B20359259BF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51BB95D-6A40-41E0-AE65-2F9C7DA75240}"/>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BA9C30B-174E-472F-A945-7357A27E8B69}"/>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F8A16AE-143B-43DD-9498-426A809B4053}"/>
              </a:ext>
            </a:extLst>
          </p:cNvPr>
          <p:cNvSpPr>
            <a:spLocks noGrp="1"/>
          </p:cNvSpPr>
          <p:nvPr>
            <p:ph type="dt" sz="half" idx="10"/>
          </p:nvPr>
        </p:nvSpPr>
        <p:spPr/>
        <p:txBody>
          <a:bodyPr/>
          <a:lstStyle/>
          <a:p>
            <a:fld id="{903BE494-3575-4C7C-98F0-549E5D951C1B}" type="datetime1">
              <a:rPr kumimoji="1" lang="ja-JP" altLang="en-US" smtClean="0"/>
              <a:t>2021/5/11</a:t>
            </a:fld>
            <a:endParaRPr kumimoji="1" lang="ja-JP" altLang="en-US"/>
          </a:p>
        </p:txBody>
      </p:sp>
      <p:sp>
        <p:nvSpPr>
          <p:cNvPr id="6" name="フッター プレースホルダー 5">
            <a:extLst>
              <a:ext uri="{FF2B5EF4-FFF2-40B4-BE49-F238E27FC236}">
                <a16:creationId xmlns:a16="http://schemas.microsoft.com/office/drawing/2014/main" id="{F97B9606-39A6-4897-A3F0-A54B668390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AF5D85-7D9C-456F-ADFA-A45467D677C6}"/>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200917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2DC044-DE94-44FC-B115-456ED3D73400}"/>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F08D971-2B2E-470C-8D45-84D9C7C56650}"/>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4302D6E-3FDA-4696-B011-ED792ED31B5F}"/>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CDC53E2-841F-45C6-9D78-5BF9AB5AF839}"/>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5F1A09B-859D-43C3-816A-72CA7B101F44}"/>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D2130F6-DB7F-45EF-8F40-7446B634F746}"/>
              </a:ext>
            </a:extLst>
          </p:cNvPr>
          <p:cNvSpPr>
            <a:spLocks noGrp="1"/>
          </p:cNvSpPr>
          <p:nvPr>
            <p:ph type="dt" sz="half" idx="10"/>
          </p:nvPr>
        </p:nvSpPr>
        <p:spPr/>
        <p:txBody>
          <a:bodyPr/>
          <a:lstStyle/>
          <a:p>
            <a:fld id="{534529F5-78B2-4691-8838-3A176BFCF05D}" type="datetime1">
              <a:rPr kumimoji="1" lang="ja-JP" altLang="en-US" smtClean="0"/>
              <a:t>2021/5/11</a:t>
            </a:fld>
            <a:endParaRPr kumimoji="1" lang="ja-JP" altLang="en-US"/>
          </a:p>
        </p:txBody>
      </p:sp>
      <p:sp>
        <p:nvSpPr>
          <p:cNvPr id="8" name="フッター プレースホルダー 7">
            <a:extLst>
              <a:ext uri="{FF2B5EF4-FFF2-40B4-BE49-F238E27FC236}">
                <a16:creationId xmlns:a16="http://schemas.microsoft.com/office/drawing/2014/main" id="{14A1CF7E-8261-4E8A-950D-341818BCA95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2FC13CE-E619-4558-AE33-1E8990AF0DC6}"/>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1604284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74F6E8-343A-4777-9B53-5C4B18D63F2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68FC9CB-3CA6-45D7-BBF9-7E0A6DA69626}"/>
              </a:ext>
            </a:extLst>
          </p:cNvPr>
          <p:cNvSpPr>
            <a:spLocks noGrp="1"/>
          </p:cNvSpPr>
          <p:nvPr>
            <p:ph type="dt" sz="half" idx="10"/>
          </p:nvPr>
        </p:nvSpPr>
        <p:spPr/>
        <p:txBody>
          <a:bodyPr/>
          <a:lstStyle/>
          <a:p>
            <a:fld id="{EB27B952-B6CE-426F-9B6E-EFC5D0E2BE39}" type="datetime1">
              <a:rPr kumimoji="1" lang="ja-JP" altLang="en-US" smtClean="0"/>
              <a:t>2021/5/11</a:t>
            </a:fld>
            <a:endParaRPr kumimoji="1" lang="ja-JP" altLang="en-US"/>
          </a:p>
        </p:txBody>
      </p:sp>
      <p:sp>
        <p:nvSpPr>
          <p:cNvPr id="4" name="フッター プレースホルダー 3">
            <a:extLst>
              <a:ext uri="{FF2B5EF4-FFF2-40B4-BE49-F238E27FC236}">
                <a16:creationId xmlns:a16="http://schemas.microsoft.com/office/drawing/2014/main" id="{BB84D48B-5C1C-4B2E-9C1E-EAB93CAF9C4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F0DA3B5-33E9-44B5-8958-7BBAE86D78DB}"/>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102369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61925DB-52CC-48EA-97BA-17E5B99DF4F5}"/>
              </a:ext>
            </a:extLst>
          </p:cNvPr>
          <p:cNvSpPr>
            <a:spLocks noGrp="1"/>
          </p:cNvSpPr>
          <p:nvPr>
            <p:ph type="dt" sz="half" idx="10"/>
          </p:nvPr>
        </p:nvSpPr>
        <p:spPr/>
        <p:txBody>
          <a:bodyPr/>
          <a:lstStyle/>
          <a:p>
            <a:fld id="{205D412D-3DC1-45AC-B601-858CD4C35F76}" type="datetime1">
              <a:rPr kumimoji="1" lang="ja-JP" altLang="en-US" smtClean="0"/>
              <a:t>2021/5/11</a:t>
            </a:fld>
            <a:endParaRPr kumimoji="1" lang="ja-JP" altLang="en-US"/>
          </a:p>
        </p:txBody>
      </p:sp>
      <p:sp>
        <p:nvSpPr>
          <p:cNvPr id="3" name="フッター プレースホルダー 2">
            <a:extLst>
              <a:ext uri="{FF2B5EF4-FFF2-40B4-BE49-F238E27FC236}">
                <a16:creationId xmlns:a16="http://schemas.microsoft.com/office/drawing/2014/main" id="{83EED198-A4AA-4C5F-A4E3-8200F0A35CB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A00C244-3438-4F6A-B5BB-DC55D5938385}"/>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248790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FE3F9A-D71C-4356-AB8F-5EF5B2808BF4}"/>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2F77BB5-6579-4C75-92DF-15270834CFB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B0771B6-F6D2-4980-BD23-726E3EF9D6E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16CC3F0-FC43-43C4-9E89-15096CCD7F68}"/>
              </a:ext>
            </a:extLst>
          </p:cNvPr>
          <p:cNvSpPr>
            <a:spLocks noGrp="1"/>
          </p:cNvSpPr>
          <p:nvPr>
            <p:ph type="dt" sz="half" idx="10"/>
          </p:nvPr>
        </p:nvSpPr>
        <p:spPr/>
        <p:txBody>
          <a:bodyPr/>
          <a:lstStyle/>
          <a:p>
            <a:fld id="{0DE19EE4-9806-4DAC-9B84-4C02B1004E57}" type="datetime1">
              <a:rPr kumimoji="1" lang="ja-JP" altLang="en-US" smtClean="0"/>
              <a:t>2021/5/11</a:t>
            </a:fld>
            <a:endParaRPr kumimoji="1" lang="ja-JP" altLang="en-US"/>
          </a:p>
        </p:txBody>
      </p:sp>
      <p:sp>
        <p:nvSpPr>
          <p:cNvPr id="6" name="フッター プレースホルダー 5">
            <a:extLst>
              <a:ext uri="{FF2B5EF4-FFF2-40B4-BE49-F238E27FC236}">
                <a16:creationId xmlns:a16="http://schemas.microsoft.com/office/drawing/2014/main" id="{0BB7E536-06CC-43C2-82A0-48E79BA71A5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B0F0FB3-DBD5-41D4-9248-B4C78117A5C2}"/>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41089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51C88B-7CE0-4219-832A-83C26C2C0C85}"/>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751826A-0EC0-4079-957F-E87B8CE46FB5}"/>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9710CFC-FBC3-4DCD-B4FB-625CB7753D5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4FF7E37-9ADA-40A7-B814-082CF463386B}"/>
              </a:ext>
            </a:extLst>
          </p:cNvPr>
          <p:cNvSpPr>
            <a:spLocks noGrp="1"/>
          </p:cNvSpPr>
          <p:nvPr>
            <p:ph type="dt" sz="half" idx="10"/>
          </p:nvPr>
        </p:nvSpPr>
        <p:spPr/>
        <p:txBody>
          <a:bodyPr/>
          <a:lstStyle/>
          <a:p>
            <a:fld id="{451118B3-1E12-4061-A941-E3A05F158F9C}" type="datetime1">
              <a:rPr kumimoji="1" lang="ja-JP" altLang="en-US" smtClean="0"/>
              <a:t>2021/5/11</a:t>
            </a:fld>
            <a:endParaRPr kumimoji="1" lang="ja-JP" altLang="en-US"/>
          </a:p>
        </p:txBody>
      </p:sp>
      <p:sp>
        <p:nvSpPr>
          <p:cNvPr id="6" name="フッター プレースホルダー 5">
            <a:extLst>
              <a:ext uri="{FF2B5EF4-FFF2-40B4-BE49-F238E27FC236}">
                <a16:creationId xmlns:a16="http://schemas.microsoft.com/office/drawing/2014/main" id="{3658DCB0-D783-4B75-AE05-14BFC709E26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7F1CFFB-EB01-431A-BABA-DAF1A5B81F5C}"/>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1254944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29204F3-2E88-4764-B31B-699795A83B6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5EF8B8B-1A99-41B6-A051-D90317DDD94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7E96B0D5-8CAB-4AD6-BA6D-488A8B4D0B4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AC92D-3A18-4F69-A13F-AE4AEB73B016}" type="datetime1">
              <a:rPr kumimoji="1" lang="ja-JP" altLang="en-US" smtClean="0"/>
              <a:t>2021/5/11</a:t>
            </a:fld>
            <a:endParaRPr kumimoji="1" lang="ja-JP" altLang="en-US"/>
          </a:p>
        </p:txBody>
      </p:sp>
      <p:sp>
        <p:nvSpPr>
          <p:cNvPr id="5" name="フッター プレースホルダー 4">
            <a:extLst>
              <a:ext uri="{FF2B5EF4-FFF2-40B4-BE49-F238E27FC236}">
                <a16:creationId xmlns:a16="http://schemas.microsoft.com/office/drawing/2014/main" id="{181008C9-9197-4E2B-8A08-57516073E8F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D2BBCF7-0456-4568-A9E0-49B85DB11EB7}"/>
              </a:ext>
            </a:extLst>
          </p:cNvPr>
          <p:cNvSpPr>
            <a:spLocks noGrp="1"/>
          </p:cNvSpPr>
          <p:nvPr>
            <p:ph type="sldNum" sz="quarter" idx="4"/>
          </p:nvPr>
        </p:nvSpPr>
        <p:spPr>
          <a:xfrm>
            <a:off x="8648700" y="6599873"/>
            <a:ext cx="4953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1C8C209-2824-4C64-AE41-02F26CB68BE2}" type="slidenum">
              <a:rPr lang="ja-JP" altLang="en-US" smtClean="0"/>
              <a:pPr/>
              <a:t>‹#›</a:t>
            </a:fld>
            <a:endParaRPr lang="ja-JP" altLang="en-US" dirty="0"/>
          </a:p>
        </p:txBody>
      </p:sp>
    </p:spTree>
    <p:extLst>
      <p:ext uri="{BB962C8B-B14F-4D97-AF65-F5344CB8AC3E}">
        <p14:creationId xmlns:p14="http://schemas.microsoft.com/office/powerpoint/2010/main" val="3675507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vatican.va/content/francesco/en/audiences/2020/documents/papa-francesco_20200826_udienza-generale.html" TargetMode="External"/><Relationship Id="rId5" Type="http://schemas.openxmlformats.org/officeDocument/2006/relationships/hyperlink" Target="http://www.vatican.va/content/francesco/en/audiences/2020/documents/papa-francesco_20200819_udienza-generale.html"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www.vatican.va/content/francesco/en/apost_exhortations/documents/papa-francesco_esortazione-ap_20131124_evangelii-gaudium.html#Fidelity_to_the_Gospel,_lest_we_run_in_vai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www.vatican.va/content/francesco/en/audiences/2020/documents/papa-francesco_20200819_udienza-generale.html#_ftn2" TargetMode="External"/><Relationship Id="rId3" Type="http://schemas.openxmlformats.org/officeDocument/2006/relationships/hyperlink" Target="http://www.vatican.va/content/francesco/en/apost_exhortations/documents/papa-francesco_esortazione-ap_20131124_evangelii-gaudium.html#The_special_place_of_the_poor_in_God%E2%80%99s_people" TargetMode="External"/><Relationship Id="rId7" Type="http://schemas.openxmlformats.org/officeDocument/2006/relationships/hyperlink" Target="http://www.vatican.va/content/francesco/en/audiences/2020/documents/papa-francesco_20200819_udienza-generale.html#_ftn1"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www.vatican.va/content/francesco/en/apost_exhortations/documents/papa-francesco_esortazione-ap_20131124_evangelii-gaudium.html#In_union_with_God,_we_hear_a_plea" TargetMode="External"/><Relationship Id="rId5" Type="http://schemas.openxmlformats.org/officeDocument/2006/relationships/hyperlink" Target="http://www.vatican.va/content/john-paul-ii/en/encyclicals/documents/hf_jp-ii_enc_30121987_sollicitudo-rei-socialis.html" TargetMode="External"/><Relationship Id="rId4" Type="http://schemas.openxmlformats.org/officeDocument/2006/relationships/hyperlink" Target="http://www.vatican.va/content/francesco/en/apost_exhortations/documents/papa-francesco_esortazione-ap_20131124_evangelii-gaudium.html#Fidelity_to_the_Gospel,_lest_we_run_in_vai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vatican.va/content/francesco/en/apost_exhortations/documents/papa-francesco_esortazione-ap_20131124_evangelii-gaudium.html#The_economy_and_the_distribution_of_incom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www.vatican.va/content/francesco/en/encyclicals/documents/papa-francesco_20150524_enciclica-laudato-si.html" TargetMode="External"/><Relationship Id="rId4" Type="http://schemas.openxmlformats.org/officeDocument/2006/relationships/hyperlink" Target="http://www.vatican.va/content/francesco/en/encyclicals/documents/papa-francesco_20150524_enciclica-laudato-si.html#109"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vatican.va/roman_curia/congregations/cfaith/documents/rc_con_cfaith_doc_19840806_theology-liberation_en.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www.vatican.va/content/benedict-xvi/en/speeches/2007/may/documents/hf_ben-xvi_spe_20070513_conference-aparecida.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2.vatican.va/content/francesco/en/encyclicals/documents/papa-francesco_20150524_enciclica-laudato-si.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2.vatican.va/content/francesco/en/encyclicals/documents/papa-francesco_20150524_enciclica-laudato-si.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www.vatican.va/content/francesco/en/audiences/2020/documents/papa-francesco_20200826_udienza-generale.html#_ftn2" TargetMode="External"/><Relationship Id="rId5" Type="http://schemas.openxmlformats.org/officeDocument/2006/relationships/hyperlink" Target="http://www.vatican.va/content/francesco/en/audiences/2020/documents/papa-francesco_20200826_udienza-generale.html#_ftn1" TargetMode="External"/><Relationship Id="rId4" Type="http://schemas.openxmlformats.org/officeDocument/2006/relationships/hyperlink" Target="http://www.vatican.va/archive/hist_councils/ii_vatican_council/documents/vat-ii_const_19651207_gaudium-et-spes_en.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vatican.va/content/francesco/en/audiences/2020/documents/papa-francesco_20200826_udienza-generale.html#_ftn3"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vatican.va/content/john-paul-ii/it/encyclicals/documents/hf_jp-ii_enc_30121987_sollicitudo-rei-socialis.htm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www.vatican.va/content/john-paul-ii/it/encyclicals/documents/hf_jp-ii_enc_14091981_laborem-exercens.html" TargetMode="External"/><Relationship Id="rId4" Type="http://schemas.openxmlformats.org/officeDocument/2006/relationships/hyperlink" Target="http://www.vatican.va/content/john-paul-ii/it/encyclicals/documents/hf_jp-ii_enc_01051991_centesimus-annu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E72AE519-0FC3-479F-8244-2BA9CCE85C9E}"/>
              </a:ext>
            </a:extLst>
          </p:cNvPr>
          <p:cNvSpPr>
            <a:spLocks noGrp="1"/>
          </p:cNvSpPr>
          <p:nvPr>
            <p:ph type="subTitle" idx="1"/>
          </p:nvPr>
        </p:nvSpPr>
        <p:spPr>
          <a:xfrm>
            <a:off x="1142998" y="5880871"/>
            <a:ext cx="6858000" cy="877641"/>
          </a:xfrm>
        </p:spPr>
        <p:txBody>
          <a:bodyPr>
            <a:normAutofit lnSpcReduction="10000"/>
          </a:bodyPr>
          <a:lstStyle/>
          <a:p>
            <a:r>
              <a:rPr kumimoji="1" lang="en-US" altLang="ja-JP" sz="1400" dirty="0"/>
              <a:t>2021.05.15</a:t>
            </a:r>
            <a:r>
              <a:rPr kumimoji="1" lang="ja-JP" altLang="en-US" sz="1400" dirty="0"/>
              <a:t>＠真生会館</a:t>
            </a:r>
            <a:endParaRPr kumimoji="1" lang="en-US" altLang="ja-JP" sz="1400" dirty="0"/>
          </a:p>
          <a:p>
            <a:r>
              <a:rPr kumimoji="1" lang="ja-JP" altLang="en-US" sz="1400" dirty="0"/>
              <a:t>半訳：齋藤旬</a:t>
            </a:r>
            <a:endParaRPr kumimoji="1" lang="en-US" altLang="ja-JP" sz="1400" dirty="0"/>
          </a:p>
          <a:p>
            <a:r>
              <a:rPr kumimoji="1" lang="en-US" altLang="ja-JP" sz="1400" dirty="0"/>
              <a:t>2021.05.04</a:t>
            </a:r>
            <a:r>
              <a:rPr lang="ja-JP" altLang="en-US" sz="1400" dirty="0"/>
              <a:t> </a:t>
            </a:r>
            <a:r>
              <a:rPr lang="en-US" altLang="ja-JP" sz="1400" dirty="0"/>
              <a:t>rev.4</a:t>
            </a:r>
            <a:endParaRPr kumimoji="1" lang="ja-JP" altLang="en-US" dirty="0"/>
          </a:p>
        </p:txBody>
      </p:sp>
      <p:sp>
        <p:nvSpPr>
          <p:cNvPr id="4" name="タイトル 1">
            <a:extLst>
              <a:ext uri="{FF2B5EF4-FFF2-40B4-BE49-F238E27FC236}">
                <a16:creationId xmlns:a16="http://schemas.microsoft.com/office/drawing/2014/main" id="{187CFF21-C3DC-4DCF-AC70-43A11ED7739C}"/>
              </a:ext>
            </a:extLst>
          </p:cNvPr>
          <p:cNvSpPr>
            <a:spLocks noGrp="1"/>
          </p:cNvSpPr>
          <p:nvPr>
            <p:ph type="ctrTitle"/>
          </p:nvPr>
        </p:nvSpPr>
        <p:spPr>
          <a:xfrm>
            <a:off x="220922" y="164540"/>
            <a:ext cx="8702154" cy="1616529"/>
          </a:xfrm>
        </p:spPr>
        <p:txBody>
          <a:bodyPr anchor="ctr" anchorCtr="0">
            <a:normAutofit/>
          </a:bodyPr>
          <a:lstStyle/>
          <a:p>
            <a:r>
              <a:rPr kumimoji="1" lang="ja-JP" altLang="en-US" sz="20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真生会館 学び合いの会 分科会</a:t>
            </a:r>
            <a:br>
              <a:rPr kumimoji="1" lang="en-US" altLang="ja-JP" sz="20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br>
            <a:r>
              <a:rPr kumimoji="1" lang="ja-JP" altLang="en-US" sz="16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教皇フランシスコの思想</a:t>
            </a:r>
            <a:br>
              <a:rPr kumimoji="1" lang="en-US" altLang="ja-JP" sz="16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br>
            <a:r>
              <a:rPr kumimoji="1" lang="en-US" altLang="ja-JP" sz="10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 </a:t>
            </a:r>
            <a:br>
              <a:rPr kumimoji="1" lang="en-US" altLang="ja-JP" sz="32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br>
            <a:r>
              <a:rPr kumimoji="1" lang="ja-JP" altLang="en-US" sz="32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新カテケーシス：この地上世界を癒すために</a:t>
            </a:r>
            <a:endParaRPr kumimoji="1" lang="ja-JP" altLang="en-US" sz="5400" dirty="0"/>
          </a:p>
        </p:txBody>
      </p:sp>
      <p:pic>
        <p:nvPicPr>
          <p:cNvPr id="1026" name="Picture 2">
            <a:extLst>
              <a:ext uri="{FF2B5EF4-FFF2-40B4-BE49-F238E27FC236}">
                <a16:creationId xmlns:a16="http://schemas.microsoft.com/office/drawing/2014/main" id="{43302751-7867-4BBE-82CC-86B1C19ED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01" y="2594695"/>
            <a:ext cx="1888968" cy="2992365"/>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a:extLst>
              <a:ext uri="{FF2B5EF4-FFF2-40B4-BE49-F238E27FC236}">
                <a16:creationId xmlns:a16="http://schemas.microsoft.com/office/drawing/2014/main" id="{202186DA-AAA5-4029-9BE9-E6427CD23140}"/>
              </a:ext>
            </a:extLst>
          </p:cNvPr>
          <p:cNvSpPr>
            <a:spLocks noGrp="1"/>
          </p:cNvSpPr>
          <p:nvPr>
            <p:ph type="sldNum" sz="quarter" idx="12"/>
          </p:nvPr>
        </p:nvSpPr>
        <p:spPr/>
        <p:txBody>
          <a:bodyPr/>
          <a:lstStyle/>
          <a:p>
            <a:fld id="{61C8C209-2824-4C64-AE41-02F26CB68BE2}" type="slidenum">
              <a:rPr kumimoji="1" lang="ja-JP" altLang="en-US" smtClean="0"/>
              <a:t>1</a:t>
            </a:fld>
            <a:endParaRPr kumimoji="1" lang="ja-JP" altLang="en-US"/>
          </a:p>
        </p:txBody>
      </p:sp>
      <p:pic>
        <p:nvPicPr>
          <p:cNvPr id="2" name="図 1">
            <a:extLst>
              <a:ext uri="{FF2B5EF4-FFF2-40B4-BE49-F238E27FC236}">
                <a16:creationId xmlns:a16="http://schemas.microsoft.com/office/drawing/2014/main" id="{75F0B7E4-5492-40F1-B671-B89D1F7A4515}"/>
              </a:ext>
            </a:extLst>
          </p:cNvPr>
          <p:cNvPicPr>
            <a:picLocks noChangeAspect="1"/>
          </p:cNvPicPr>
          <p:nvPr/>
        </p:nvPicPr>
        <p:blipFill>
          <a:blip r:embed="rId4"/>
          <a:stretch>
            <a:fillRect/>
          </a:stretch>
        </p:blipFill>
        <p:spPr>
          <a:xfrm>
            <a:off x="6131082" y="2594695"/>
            <a:ext cx="2648247" cy="1763774"/>
          </a:xfrm>
          <a:prstGeom prst="rect">
            <a:avLst/>
          </a:prstGeom>
        </p:spPr>
      </p:pic>
      <p:sp>
        <p:nvSpPr>
          <p:cNvPr id="6" name="テキスト ボックス 5">
            <a:extLst>
              <a:ext uri="{FF2B5EF4-FFF2-40B4-BE49-F238E27FC236}">
                <a16:creationId xmlns:a16="http://schemas.microsoft.com/office/drawing/2014/main" id="{36FF2F3A-EB55-4E21-9F5E-38C2E108F903}"/>
              </a:ext>
            </a:extLst>
          </p:cNvPr>
          <p:cNvSpPr txBox="1"/>
          <p:nvPr/>
        </p:nvSpPr>
        <p:spPr>
          <a:xfrm>
            <a:off x="905608" y="1654553"/>
            <a:ext cx="7743092" cy="646331"/>
          </a:xfrm>
          <a:prstGeom prst="rect">
            <a:avLst/>
          </a:prstGeom>
          <a:noFill/>
        </p:spPr>
        <p:txBody>
          <a:bodyPr wrap="square" rtlCol="0">
            <a:spAutoFit/>
          </a:bodyPr>
          <a:lstStyle/>
          <a:p>
            <a:r>
              <a:rPr lang="en-US" altLang="ja-JP" sz="1800" dirty="0"/>
              <a:t>3. </a:t>
            </a:r>
            <a:r>
              <a:rPr lang="ja-JP" altLang="en-US" sz="1800" dirty="0"/>
              <a:t>困窮者優先選択の原理と</a:t>
            </a:r>
            <a:r>
              <a:rPr lang="en-US" altLang="ja-JP" sz="1800" dirty="0"/>
              <a:t>the virtue of charity        </a:t>
            </a:r>
            <a:r>
              <a:rPr kumimoji="1" lang="ja-JP" altLang="en-US" sz="1800" dirty="0"/>
              <a:t>：</a:t>
            </a:r>
            <a:r>
              <a:rPr kumimoji="1" lang="en-US" altLang="ja-JP" sz="1800" dirty="0"/>
              <a:t>p.p.2</a:t>
            </a:r>
            <a:r>
              <a:rPr kumimoji="1" lang="ja-JP" altLang="en-US" sz="1800" dirty="0"/>
              <a:t>－</a:t>
            </a:r>
            <a:r>
              <a:rPr kumimoji="1" lang="en-US" altLang="ja-JP" sz="1800" dirty="0"/>
              <a:t>5      </a:t>
            </a:r>
            <a:r>
              <a:rPr kumimoji="1" lang="ja-JP" altLang="en-US" sz="1800" dirty="0">
                <a:hlinkClick r:id="rId5"/>
              </a:rPr>
              <a:t>原英文</a:t>
            </a:r>
            <a:r>
              <a:rPr kumimoji="1" lang="ja-JP" altLang="en-US" sz="1800" dirty="0"/>
              <a:t>　　</a:t>
            </a:r>
            <a:br>
              <a:rPr kumimoji="1" lang="en-US" altLang="ja-JP" sz="1800" dirty="0"/>
            </a:br>
            <a:r>
              <a:rPr kumimoji="1" lang="en-US" altLang="ja-JP" sz="1800" dirty="0"/>
              <a:t>4. goods</a:t>
            </a:r>
            <a:r>
              <a:rPr kumimoji="1" lang="ja-JP" altLang="en-US" sz="1800" dirty="0"/>
              <a:t>の万人使用の原理と</a:t>
            </a:r>
            <a:r>
              <a:rPr kumimoji="1" lang="en-US" altLang="ja-JP" sz="1800" dirty="0"/>
              <a:t>the virtue of hope</a:t>
            </a:r>
            <a:r>
              <a:rPr kumimoji="1" lang="ja-JP" altLang="en-US" sz="1800" dirty="0"/>
              <a:t>　　 ：</a:t>
            </a:r>
            <a:r>
              <a:rPr kumimoji="1" lang="en-US" altLang="ja-JP" sz="1800" dirty="0"/>
              <a:t>p.p.6</a:t>
            </a:r>
            <a:r>
              <a:rPr kumimoji="1" lang="ja-JP" altLang="en-US" sz="1800" dirty="0"/>
              <a:t>－</a:t>
            </a:r>
            <a:r>
              <a:rPr kumimoji="1" lang="en-US" altLang="ja-JP" sz="1800" dirty="0"/>
              <a:t>9   </a:t>
            </a:r>
            <a:r>
              <a:rPr kumimoji="1" lang="ja-JP" altLang="en-US" sz="1800" dirty="0"/>
              <a:t>　</a:t>
            </a:r>
            <a:r>
              <a:rPr kumimoji="1" lang="ja-JP" altLang="en-US" sz="1800" dirty="0">
                <a:hlinkClick r:id="rId6"/>
              </a:rPr>
              <a:t>原英文</a:t>
            </a:r>
            <a:endParaRPr kumimoji="1" lang="ja-JP" altLang="en-US" dirty="0"/>
          </a:p>
        </p:txBody>
      </p:sp>
      <p:sp>
        <p:nvSpPr>
          <p:cNvPr id="7" name="テキスト ボックス 6">
            <a:extLst>
              <a:ext uri="{FF2B5EF4-FFF2-40B4-BE49-F238E27FC236}">
                <a16:creationId xmlns:a16="http://schemas.microsoft.com/office/drawing/2014/main" id="{73DB62FC-E670-48A4-8983-69EAA1001D13}"/>
              </a:ext>
            </a:extLst>
          </p:cNvPr>
          <p:cNvSpPr txBox="1"/>
          <p:nvPr/>
        </p:nvSpPr>
        <p:spPr>
          <a:xfrm>
            <a:off x="2884515" y="2630685"/>
            <a:ext cx="3374967" cy="3119572"/>
          </a:xfrm>
          <a:prstGeom prst="rect">
            <a:avLst/>
          </a:prstGeom>
          <a:noFill/>
        </p:spPr>
        <p:txBody>
          <a:bodyPr wrap="square" rtlCol="0">
            <a:spAutoFit/>
          </a:bodyPr>
          <a:lstStyle/>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Introduction</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Faith and human dignity</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The preferential option for the poor and the virtue of charity</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The universal destination of  goods  and the virtue of hope</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Solidarity and the virtue of faith</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Love and the common good</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Care of the common home and contemplative dimension</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Subsidiarity and virtue of hope</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Preparing the future together with Jesus who saves and heals</a:t>
            </a:r>
            <a:endParaRPr lang="ja-JP" altLang="ja-JP" sz="14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53954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628650" y="191710"/>
            <a:ext cx="7886700" cy="673536"/>
          </a:xfrm>
        </p:spPr>
        <p:txBody>
          <a:bodyPr>
            <a:normAutofit fontScale="90000"/>
          </a:bodyPr>
          <a:lstStyle/>
          <a:p>
            <a:pPr algn="ctr"/>
            <a:r>
              <a:rPr lang="ja-JP" altLang="en-US" sz="4400" dirty="0"/>
              <a:t>困窮者優先選択の原理</a:t>
            </a:r>
            <a:br>
              <a:rPr lang="en-US" altLang="ja-JP" sz="4400" i="1" dirty="0"/>
            </a:br>
            <a:r>
              <a:rPr lang="en-US" altLang="ja-JP" sz="1800" dirty="0"/>
              <a:t>The preferential option for the poor </a:t>
            </a:r>
            <a:endParaRPr lang="ja-JP" altLang="en-US" sz="1800" dirty="0"/>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0" y="1024790"/>
            <a:ext cx="3797020" cy="5836609"/>
          </a:xfrm>
        </p:spPr>
        <p:txBody>
          <a:bodyPr>
            <a:normAutofit fontScale="25000" lnSpcReduction="20000"/>
          </a:bodyPr>
          <a:lstStyle/>
          <a:p>
            <a:pPr marL="0" indent="0" algn="just">
              <a:lnSpc>
                <a:spcPct val="120000"/>
              </a:lnSpc>
              <a:buNone/>
            </a:pPr>
            <a:r>
              <a:rPr lang="en-US" altLang="ja-JP" sz="4800" b="0" i="1" dirty="0">
                <a:solidFill>
                  <a:srgbClr val="000000"/>
                </a:solidFill>
                <a:effectLst/>
                <a:latin typeface="Tahoma" panose="020B0604030504040204" pitchFamily="34" charset="0"/>
              </a:rPr>
              <a:t>3. The preferential option for the poor and the virtue of charity</a:t>
            </a:r>
          </a:p>
          <a:p>
            <a:pPr marL="0" indent="0" algn="just">
              <a:lnSpc>
                <a:spcPct val="120000"/>
              </a:lnSpc>
              <a:buNone/>
            </a:pPr>
            <a:r>
              <a:rPr lang="en-US" altLang="ja-JP" sz="4800" b="0" i="1" dirty="0">
                <a:solidFill>
                  <a:srgbClr val="000000"/>
                </a:solidFill>
                <a:effectLst/>
                <a:latin typeface="Tahoma" panose="020B0604030504040204" pitchFamily="34" charset="0"/>
              </a:rPr>
              <a:t>Dear brothers and sisters, good day!</a:t>
            </a:r>
            <a:endParaRPr lang="en-US" altLang="ja-JP" sz="4800" b="0" i="0" dirty="0">
              <a:solidFill>
                <a:srgbClr val="000000"/>
              </a:solidFill>
              <a:effectLst/>
              <a:latin typeface="Tahoma" panose="020B0604030504040204" pitchFamily="34" charset="0"/>
            </a:endParaRPr>
          </a:p>
          <a:p>
            <a:pPr marL="0" indent="0" algn="just">
              <a:lnSpc>
                <a:spcPct val="120000"/>
              </a:lnSpc>
              <a:buNone/>
            </a:pPr>
            <a:r>
              <a:rPr lang="en-US" altLang="ja-JP" sz="4800" b="0" i="0" dirty="0">
                <a:solidFill>
                  <a:srgbClr val="000000"/>
                </a:solidFill>
                <a:effectLst/>
                <a:latin typeface="Tahoma" panose="020B0604030504040204" pitchFamily="34" charset="0"/>
              </a:rPr>
              <a:t>The pandemic has exposed the plight of the poor and the great inequality that reigns in the world.  And the virus, while it does not distinguish between people, has found, in its devastating path, great inequalities and discrimination. And it has exacerbated them!</a:t>
            </a:r>
          </a:p>
          <a:p>
            <a:pPr marL="0" indent="0" algn="just">
              <a:lnSpc>
                <a:spcPct val="120000"/>
              </a:lnSpc>
              <a:buNone/>
            </a:pPr>
            <a:r>
              <a:rPr lang="en-US" altLang="ja-JP" sz="4800" b="0" i="0" dirty="0">
                <a:solidFill>
                  <a:srgbClr val="000000"/>
                </a:solidFill>
                <a:effectLst/>
                <a:latin typeface="Tahoma" panose="020B0604030504040204" pitchFamily="34" charset="0"/>
              </a:rPr>
              <a:t>The response to the pandemic is therefore dual.  On the one hand, it is essential to find a cure for this small but terrible virus, which has brought the whole world to its knees.  On the other, we must also cure a larger virus, that of social injustice, inequality of opportunity, </a:t>
            </a:r>
            <a:r>
              <a:rPr lang="en-US" altLang="ja-JP" sz="4800" b="0" i="0" dirty="0" err="1">
                <a:solidFill>
                  <a:srgbClr val="000000"/>
                </a:solidFill>
                <a:effectLst/>
                <a:latin typeface="Tahoma" panose="020B0604030504040204" pitchFamily="34" charset="0"/>
              </a:rPr>
              <a:t>marginalisation</a:t>
            </a:r>
            <a:r>
              <a:rPr lang="en-US" altLang="ja-JP" sz="4800" b="0" i="0" dirty="0">
                <a:solidFill>
                  <a:srgbClr val="000000"/>
                </a:solidFill>
                <a:effectLst/>
                <a:latin typeface="Tahoma" panose="020B0604030504040204" pitchFamily="34" charset="0"/>
              </a:rPr>
              <a:t>, and the lack of protection for the weakest.   In this dual response for healing there is a choice that, according to the Gospel, cannot be lacking: </a:t>
            </a:r>
            <a:r>
              <a:rPr lang="en-US" altLang="ja-JP" sz="4800" b="0" i="0" dirty="0">
                <a:solidFill>
                  <a:srgbClr val="FF0000"/>
                </a:solidFill>
                <a:effectLst/>
                <a:latin typeface="Tahoma" panose="020B0604030504040204" pitchFamily="34" charset="0"/>
              </a:rPr>
              <a:t>the </a:t>
            </a:r>
            <a:r>
              <a:rPr lang="en-US" altLang="ja-JP" sz="4800" b="0" i="1" dirty="0">
                <a:solidFill>
                  <a:srgbClr val="FF0000"/>
                </a:solidFill>
                <a:effectLst/>
                <a:latin typeface="Tahoma" panose="020B0604030504040204" pitchFamily="34" charset="0"/>
              </a:rPr>
              <a:t>preferential option for the poor</a:t>
            </a:r>
            <a:r>
              <a:rPr lang="en-US" altLang="ja-JP" sz="4800" b="0" i="0" dirty="0">
                <a:solidFill>
                  <a:srgbClr val="FF0000"/>
                </a:solidFill>
                <a:effectLst/>
                <a:latin typeface="Tahoma" panose="020B0604030504040204" pitchFamily="34" charset="0"/>
              </a:rPr>
              <a:t> </a:t>
            </a:r>
            <a:r>
              <a:rPr lang="en-US" altLang="ja-JP" sz="4800" b="0" i="0" dirty="0">
                <a:solidFill>
                  <a:srgbClr val="000000"/>
                </a:solidFill>
                <a:effectLst/>
                <a:latin typeface="Tahoma" panose="020B0604030504040204" pitchFamily="34" charset="0"/>
              </a:rPr>
              <a:t>(see </a:t>
            </a:r>
            <a:r>
              <a:rPr lang="en-US" altLang="ja-JP" sz="4800" b="0" i="1" dirty="0">
                <a:solidFill>
                  <a:srgbClr val="663300"/>
                </a:solidFill>
                <a:effectLst/>
                <a:latin typeface="Tahoma" panose="020B0604030504040204" pitchFamily="34" charset="0"/>
                <a:hlinkClick r:id="rId3"/>
              </a:rPr>
              <a:t>Evangelii </a:t>
            </a:r>
            <a:r>
              <a:rPr lang="en-US" altLang="ja-JP" sz="4800" b="0" i="1" dirty="0" err="1">
                <a:solidFill>
                  <a:srgbClr val="663300"/>
                </a:solidFill>
                <a:effectLst/>
                <a:latin typeface="Tahoma" panose="020B0604030504040204" pitchFamily="34" charset="0"/>
                <a:hlinkClick r:id="rId3"/>
              </a:rPr>
              <a:t>gaudium</a:t>
            </a:r>
            <a:r>
              <a:rPr lang="en-US" altLang="ja-JP" sz="4800" b="0" i="1" dirty="0">
                <a:solidFill>
                  <a:srgbClr val="663300"/>
                </a:solidFill>
                <a:effectLst/>
                <a:latin typeface="Tahoma" panose="020B0604030504040204" pitchFamily="34" charset="0"/>
                <a:hlinkClick r:id="rId3"/>
              </a:rPr>
              <a:t> [EG]</a:t>
            </a:r>
            <a:r>
              <a:rPr lang="en-US" altLang="ja-JP" sz="4800" b="0" i="0" dirty="0">
                <a:solidFill>
                  <a:srgbClr val="663300"/>
                </a:solidFill>
                <a:effectLst/>
                <a:latin typeface="Tahoma" panose="020B0604030504040204" pitchFamily="34" charset="0"/>
                <a:hlinkClick r:id="rId3"/>
              </a:rPr>
              <a:t>, 195</a:t>
            </a:r>
            <a:r>
              <a:rPr lang="en-US" altLang="ja-JP" sz="4800" b="0" i="0" dirty="0">
                <a:solidFill>
                  <a:srgbClr val="000000"/>
                </a:solidFill>
                <a:effectLst/>
                <a:latin typeface="Tahoma" panose="020B0604030504040204" pitchFamily="34" charset="0"/>
              </a:rPr>
              <a:t>).  And this is not a political option; nor is it an ideological option, a party option… no.   The preferential option for the poor is at the </a:t>
            </a:r>
            <a:r>
              <a:rPr lang="en-US" altLang="ja-JP" sz="4800" b="0" i="0" dirty="0" err="1">
                <a:solidFill>
                  <a:srgbClr val="000000"/>
                </a:solidFill>
                <a:effectLst/>
                <a:latin typeface="Tahoma" panose="020B0604030504040204" pitchFamily="34" charset="0"/>
              </a:rPr>
              <a:t>centre</a:t>
            </a:r>
            <a:r>
              <a:rPr lang="en-US" altLang="ja-JP" sz="4800" b="0" i="0" dirty="0">
                <a:solidFill>
                  <a:srgbClr val="000000"/>
                </a:solidFill>
                <a:effectLst/>
                <a:latin typeface="Tahoma" panose="020B0604030504040204" pitchFamily="34" charset="0"/>
              </a:rPr>
              <a:t> of the Gospel.   And the first to do this was Jesus; we heard this in the reading from the Letter to the Corinthians which was read at the beginning.   Since He was rich, He made Himself poor to enrich us.   He made Himself one of us and for this reason, at the </a:t>
            </a:r>
            <a:r>
              <a:rPr lang="en-US" altLang="ja-JP" sz="4800" b="0" i="0" dirty="0" err="1">
                <a:solidFill>
                  <a:srgbClr val="000000"/>
                </a:solidFill>
                <a:effectLst/>
                <a:latin typeface="Tahoma" panose="020B0604030504040204" pitchFamily="34" charset="0"/>
              </a:rPr>
              <a:t>centre</a:t>
            </a:r>
            <a:r>
              <a:rPr lang="en-US" altLang="ja-JP" sz="4800" b="0" i="0" dirty="0">
                <a:solidFill>
                  <a:srgbClr val="000000"/>
                </a:solidFill>
                <a:effectLst/>
                <a:latin typeface="Tahoma" panose="020B0604030504040204" pitchFamily="34" charset="0"/>
              </a:rPr>
              <a:t> of the Gospel, there is this option, at the </a:t>
            </a:r>
            <a:r>
              <a:rPr lang="en-US" altLang="ja-JP" sz="4800" b="0" i="0" dirty="0" err="1">
                <a:solidFill>
                  <a:srgbClr val="000000"/>
                </a:solidFill>
                <a:effectLst/>
                <a:latin typeface="Tahoma" panose="020B0604030504040204" pitchFamily="34" charset="0"/>
              </a:rPr>
              <a:t>centre</a:t>
            </a:r>
            <a:r>
              <a:rPr lang="en-US" altLang="ja-JP" sz="4800" b="0" i="0" dirty="0">
                <a:solidFill>
                  <a:srgbClr val="000000"/>
                </a:solidFill>
                <a:effectLst/>
                <a:latin typeface="Tahoma" panose="020B0604030504040204" pitchFamily="34" charset="0"/>
              </a:rPr>
              <a:t> of Jesus’ proclamation.</a:t>
            </a: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3912577" y="1029672"/>
            <a:ext cx="5230166" cy="5677065"/>
          </a:xfrm>
        </p:spPr>
        <p:txBody>
          <a:bodyPr>
            <a:normAutofit fontScale="25000" lnSpcReduction="20000"/>
          </a:bodyPr>
          <a:lstStyle/>
          <a:p>
            <a:pPr marL="0" indent="0">
              <a:lnSpc>
                <a:spcPts val="1600"/>
              </a:lnSpc>
              <a:buNone/>
            </a:pPr>
            <a:r>
              <a:rPr lang="en-US" altLang="ja-JP" sz="5600" i="1" dirty="0"/>
              <a:t>3. </a:t>
            </a:r>
            <a:r>
              <a:rPr lang="ja-JP" altLang="en-US" sz="5600" i="1" dirty="0"/>
              <a:t>困窮者優先選択の原理と</a:t>
            </a:r>
            <a:r>
              <a:rPr lang="en-US" altLang="ja-JP" sz="5600" i="1" dirty="0"/>
              <a:t>the virtue of charity</a:t>
            </a:r>
            <a:br>
              <a:rPr lang="en-US" altLang="ja-JP" sz="5600" dirty="0"/>
            </a:br>
            <a:r>
              <a:rPr lang="ja-JP" altLang="en-US" sz="5600" dirty="0"/>
              <a:t>　（</a:t>
            </a:r>
            <a:r>
              <a:rPr lang="en-US" altLang="ja-JP" sz="5600" dirty="0"/>
              <a:t>2020</a:t>
            </a:r>
            <a:r>
              <a:rPr lang="ja-JP" altLang="en-US" sz="5600" dirty="0"/>
              <a:t>年</a:t>
            </a:r>
            <a:r>
              <a:rPr lang="en-US" altLang="ja-JP" sz="5600" dirty="0"/>
              <a:t>8</a:t>
            </a:r>
            <a:r>
              <a:rPr lang="ja-JP" altLang="en-US" sz="5600" dirty="0"/>
              <a:t>月</a:t>
            </a:r>
            <a:r>
              <a:rPr lang="en-US" altLang="ja-JP" sz="5600" dirty="0"/>
              <a:t>19</a:t>
            </a:r>
            <a:r>
              <a:rPr lang="ja-JP" altLang="en-US" sz="5600" dirty="0"/>
              <a:t>日）</a:t>
            </a:r>
            <a:endParaRPr lang="en-US" altLang="ja-JP" sz="5600" dirty="0"/>
          </a:p>
          <a:p>
            <a:pPr marL="0" indent="0">
              <a:lnSpc>
                <a:spcPts val="1600"/>
              </a:lnSpc>
              <a:buNone/>
            </a:pPr>
            <a:r>
              <a:rPr lang="ja-JP" altLang="en-US" sz="5600" i="1" dirty="0"/>
              <a:t>親愛なる兄弟姉妹の皆さん、こんにちは！</a:t>
            </a:r>
          </a:p>
          <a:p>
            <a:pPr marL="0" indent="0" algn="just">
              <a:lnSpc>
                <a:spcPts val="1600"/>
              </a:lnSpc>
              <a:buNone/>
            </a:pPr>
            <a:r>
              <a:rPr lang="ja-JP" altLang="en-US" sz="5600" dirty="0"/>
              <a:t>今回のパンデミックは、この地上世界にはびこる著しい格差と、困窮者の苦境とを、浮き彫りにしました。則ちこのウイルスは、打撃する相手は選り好みしない一方で、破壊する街路に見つけた様々に深刻な格差と差別については、それをさらに悪化させ続けています！</a:t>
            </a:r>
            <a:endParaRPr lang="en-US" altLang="ja-JP" sz="5600" dirty="0"/>
          </a:p>
          <a:p>
            <a:pPr marL="0" indent="0" algn="just">
              <a:lnSpc>
                <a:spcPts val="1600"/>
              </a:lnSpc>
              <a:buNone/>
            </a:pPr>
            <a:r>
              <a:rPr lang="ja-JP" altLang="en-US" sz="5600" dirty="0"/>
              <a:t>ですから、このパンデミックへの対応には二つの側面が必要です。まず、全地上世界を震撼させたこの恐ろしい微小なウイルスの治療法を見いだすことが不可欠です。更に、より大きなウイルス、則ち、社会的不正義、機会の不平等、</a:t>
            </a:r>
            <a:r>
              <a:rPr lang="en-US" altLang="ja-JP" sz="5600" dirty="0"/>
              <a:t>marginalization</a:t>
            </a:r>
            <a:r>
              <a:rPr lang="ja-JP" altLang="en-US" sz="5600" dirty="0"/>
              <a:t>（貧しい人を社会の周縁に追いやること）、貧しい人への保護の欠如、これらについても治療をほどこさなければなりません。福音に従い、これら二つの治療にあたっては欠いてはならない一つの優先選択があります。</a:t>
            </a:r>
            <a:r>
              <a:rPr lang="ja-JP" altLang="en-US" sz="5600" dirty="0">
                <a:solidFill>
                  <a:srgbClr val="FF0000"/>
                </a:solidFill>
              </a:rPr>
              <a:t>それは、</a:t>
            </a:r>
            <a:r>
              <a:rPr lang="ja-JP" altLang="en-US" sz="5600" i="1" dirty="0">
                <a:solidFill>
                  <a:srgbClr val="FF0000"/>
                </a:solidFill>
              </a:rPr>
              <a:t>困窮者優先選択</a:t>
            </a:r>
            <a:r>
              <a:rPr lang="ja-JP" altLang="en-US" sz="5600" dirty="0">
                <a:solidFill>
                  <a:srgbClr val="FF0000"/>
                </a:solidFill>
              </a:rPr>
              <a:t>です（</a:t>
            </a:r>
            <a:r>
              <a:rPr lang="en-US" altLang="ja-JP" sz="5600" dirty="0">
                <a:solidFill>
                  <a:srgbClr val="FF0000"/>
                </a:solidFill>
              </a:rPr>
              <a:t>『</a:t>
            </a:r>
            <a:r>
              <a:rPr lang="ja-JP" altLang="en-US" sz="5600" dirty="0">
                <a:solidFill>
                  <a:srgbClr val="FF0000"/>
                </a:solidFill>
              </a:rPr>
              <a:t>福音の喜び</a:t>
            </a:r>
            <a:r>
              <a:rPr lang="en-US" altLang="ja-JP" sz="5600" dirty="0">
                <a:solidFill>
                  <a:srgbClr val="FF0000"/>
                </a:solidFill>
              </a:rPr>
              <a:t>』195</a:t>
            </a:r>
            <a:r>
              <a:rPr lang="ja-JP" altLang="en-US" sz="5600" dirty="0">
                <a:solidFill>
                  <a:srgbClr val="FF0000"/>
                </a:solidFill>
              </a:rPr>
              <a:t>）</a:t>
            </a:r>
            <a:r>
              <a:rPr lang="ja-JP" altLang="en-US" sz="5600" dirty="0"/>
              <a:t>。この選択は、政治的でも、イデオロギー的でも、党派的でもありません。そんなことはありません。困窮者優先選択は、福音の中心にあります。則ち、先ほど読まれたコリント人への手紙に記されているように、最初にこの選択をしたのはイエス自身です。イエスは豊かであったのに、私達を豊かにするために自分を貧しくし、私達の一人となりました。ですから、福音の中心イエスの教えの中心に、この困窮者優先選択があるのです。</a:t>
            </a:r>
            <a:endParaRPr lang="ja-JP" altLang="en-US" dirty="0"/>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2</a:t>
            </a:fld>
            <a:endParaRPr kumimoji="1" lang="ja-JP" altLang="en-US" dirty="0"/>
          </a:p>
        </p:txBody>
      </p:sp>
    </p:spTree>
    <p:extLst>
      <p:ext uri="{BB962C8B-B14F-4D97-AF65-F5344CB8AC3E}">
        <p14:creationId xmlns:p14="http://schemas.microsoft.com/office/powerpoint/2010/main" val="766373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0" y="99533"/>
            <a:ext cx="9144000" cy="358408"/>
          </a:xfrm>
        </p:spPr>
        <p:txBody>
          <a:bodyPr>
            <a:noAutofit/>
          </a:bodyPr>
          <a:lstStyle/>
          <a:p>
            <a:pPr algn="ctr"/>
            <a:r>
              <a:rPr lang="ja-JP" altLang="en-US" sz="1800" b="1" dirty="0"/>
              <a:t>マタイ福音書</a:t>
            </a:r>
            <a:r>
              <a:rPr lang="en-US" altLang="ja-JP" sz="1800" b="1" dirty="0"/>
              <a:t>25</a:t>
            </a:r>
            <a:r>
              <a:rPr lang="ja-JP" altLang="en-US" sz="1800" b="1" dirty="0"/>
              <a:t>章 </a:t>
            </a:r>
            <a:r>
              <a:rPr lang="en-US" altLang="ja-JP" sz="1800" b="1" dirty="0"/>
              <a:t>｢</a:t>
            </a:r>
            <a:r>
              <a:rPr lang="ja-JP" altLang="en-US" sz="1800" b="1" dirty="0"/>
              <a:t>最も小さい者の一人にしてくれたことは</a:t>
            </a:r>
            <a:r>
              <a:rPr lang="en-US" altLang="ja-JP" sz="1800" b="1" dirty="0"/>
              <a:t>...｣</a:t>
            </a:r>
            <a:endParaRPr lang="ja-JP" altLang="en-US" sz="1800" b="1" dirty="0"/>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1" y="510695"/>
            <a:ext cx="4185138" cy="5836609"/>
          </a:xfrm>
        </p:spPr>
        <p:txBody>
          <a:bodyPr>
            <a:noAutofit/>
          </a:bodyPr>
          <a:lstStyle/>
          <a:p>
            <a:pPr marL="0" indent="0" algn="just">
              <a:buNone/>
            </a:pPr>
            <a:r>
              <a:rPr lang="en-US" altLang="ja-JP" sz="1100" b="0" i="0" dirty="0">
                <a:solidFill>
                  <a:srgbClr val="000000"/>
                </a:solidFill>
                <a:effectLst/>
                <a:latin typeface="Tahoma" panose="020B0604030504040204" pitchFamily="34" charset="0"/>
              </a:rPr>
              <a:t>Christ Himself, Who is God, despoiled Himself, making Himself similar to men; and he chose not a life of privilege, but he chose  the condition of a servant (cf. </a:t>
            </a:r>
            <a:r>
              <a:rPr lang="en-US" altLang="ja-JP" sz="1100" b="0" i="1" dirty="0">
                <a:solidFill>
                  <a:srgbClr val="000000"/>
                </a:solidFill>
                <a:effectLst/>
                <a:latin typeface="Tahoma" panose="020B0604030504040204" pitchFamily="34" charset="0"/>
              </a:rPr>
              <a:t>Phil</a:t>
            </a:r>
            <a:r>
              <a:rPr lang="en-US" altLang="ja-JP" sz="1100" b="0" i="0" dirty="0">
                <a:solidFill>
                  <a:srgbClr val="000000"/>
                </a:solidFill>
                <a:effectLst/>
                <a:latin typeface="Tahoma" panose="020B0604030504040204" pitchFamily="34" charset="0"/>
              </a:rPr>
              <a:t> 2:6-7).  He annihilated Himself by making Himself a servant.  He was born into a humble family and worked as a craftsman.  At the beginning of His preaching, He announced that in the Kingdom of God the poor are blessed (cf. </a:t>
            </a:r>
            <a:r>
              <a:rPr lang="en-US" altLang="ja-JP" sz="1100" b="0" i="1" dirty="0">
                <a:solidFill>
                  <a:srgbClr val="000000"/>
                </a:solidFill>
                <a:effectLst/>
                <a:latin typeface="Tahoma" panose="020B0604030504040204" pitchFamily="34" charset="0"/>
              </a:rPr>
              <a:t>Mt</a:t>
            </a:r>
            <a:r>
              <a:rPr lang="en-US" altLang="ja-JP" sz="1100" b="0" i="0" dirty="0">
                <a:solidFill>
                  <a:srgbClr val="000000"/>
                </a:solidFill>
                <a:effectLst/>
                <a:latin typeface="Tahoma" panose="020B0604030504040204" pitchFamily="34" charset="0"/>
              </a:rPr>
              <a:t> 5:3; </a:t>
            </a:r>
            <a:r>
              <a:rPr lang="en-US" altLang="ja-JP" sz="1100" b="0" i="1" dirty="0">
                <a:solidFill>
                  <a:srgbClr val="000000"/>
                </a:solidFill>
                <a:effectLst/>
                <a:latin typeface="Tahoma" panose="020B0604030504040204" pitchFamily="34" charset="0"/>
              </a:rPr>
              <a:t>Lk</a:t>
            </a:r>
            <a:r>
              <a:rPr lang="en-US" altLang="ja-JP" sz="1100" b="0" i="0" dirty="0">
                <a:solidFill>
                  <a:srgbClr val="000000"/>
                </a:solidFill>
                <a:effectLst/>
                <a:latin typeface="Tahoma" panose="020B0604030504040204" pitchFamily="34" charset="0"/>
              </a:rPr>
              <a:t> 6:20; </a:t>
            </a:r>
            <a:r>
              <a:rPr lang="en-US" altLang="ja-JP" sz="1100" b="0" i="1" dirty="0">
                <a:solidFill>
                  <a:srgbClr val="663300"/>
                </a:solidFill>
                <a:effectLst/>
                <a:latin typeface="Tahoma" panose="020B0604030504040204" pitchFamily="34" charset="0"/>
                <a:hlinkClick r:id="rId3"/>
              </a:rPr>
              <a:t>EG</a:t>
            </a:r>
            <a:r>
              <a:rPr lang="en-US" altLang="ja-JP" sz="1100" b="0" i="0" dirty="0">
                <a:solidFill>
                  <a:srgbClr val="663300"/>
                </a:solidFill>
                <a:effectLst/>
                <a:latin typeface="Tahoma" panose="020B0604030504040204" pitchFamily="34" charset="0"/>
                <a:hlinkClick r:id="rId3"/>
              </a:rPr>
              <a:t>, 197</a:t>
            </a:r>
            <a:r>
              <a:rPr lang="en-US" altLang="ja-JP" sz="1100" b="0" i="0" dirty="0">
                <a:solidFill>
                  <a:srgbClr val="000000"/>
                </a:solidFill>
                <a:effectLst/>
                <a:latin typeface="Tahoma" panose="020B0604030504040204" pitchFamily="34" charset="0"/>
              </a:rPr>
              <a:t>).  He stood among the sick, the poor, the excluded, showing them God's merciful love (cf. </a:t>
            </a:r>
            <a:r>
              <a:rPr lang="en-US" altLang="ja-JP" sz="1100" b="0" i="1" dirty="0">
                <a:solidFill>
                  <a:srgbClr val="000000"/>
                </a:solidFill>
                <a:effectLst/>
                <a:latin typeface="Tahoma" panose="020B0604030504040204" pitchFamily="34" charset="0"/>
              </a:rPr>
              <a:t>Catechism of the Catholic Church</a:t>
            </a:r>
            <a:r>
              <a:rPr lang="en-US" altLang="ja-JP" sz="1100" b="0" i="0" dirty="0">
                <a:solidFill>
                  <a:srgbClr val="000000"/>
                </a:solidFill>
                <a:effectLst/>
                <a:latin typeface="Tahoma" panose="020B0604030504040204" pitchFamily="34" charset="0"/>
              </a:rPr>
              <a:t>, 2444).  And many times He was judged an impure man because He went to the sick, to lepers… and this made people impure, according to the law of the age.   And He took risks to be near to the poor.</a:t>
            </a:r>
          </a:p>
          <a:p>
            <a:pPr marL="0" indent="0" algn="just">
              <a:buNone/>
            </a:pPr>
            <a:r>
              <a:rPr lang="en-US" altLang="ja-JP" sz="1100" b="0" i="0" dirty="0">
                <a:solidFill>
                  <a:srgbClr val="000000"/>
                </a:solidFill>
                <a:effectLst/>
                <a:latin typeface="Tahoma" panose="020B0604030504040204" pitchFamily="34" charset="0"/>
              </a:rPr>
              <a:t>Therefore, Jesus’ followers </a:t>
            </a:r>
            <a:r>
              <a:rPr lang="en-US" altLang="ja-JP" sz="1100" b="0" i="0" dirty="0" err="1">
                <a:solidFill>
                  <a:srgbClr val="000000"/>
                </a:solidFill>
                <a:effectLst/>
                <a:latin typeface="Tahoma" panose="020B0604030504040204" pitchFamily="34" charset="0"/>
              </a:rPr>
              <a:t>recognise</a:t>
            </a:r>
            <a:r>
              <a:rPr lang="en-US" altLang="ja-JP" sz="1100" b="0" i="0" dirty="0">
                <a:solidFill>
                  <a:srgbClr val="000000"/>
                </a:solidFill>
                <a:effectLst/>
                <a:latin typeface="Tahoma" panose="020B0604030504040204" pitchFamily="34" charset="0"/>
              </a:rPr>
              <a:t> themselves by their closeness to the poor, the little ones, the sick and the imprisoned, the excluded and the forgotten, those without food and clothing (cf. </a:t>
            </a:r>
            <a:r>
              <a:rPr lang="en-US" altLang="ja-JP" sz="1100" b="0" i="1" dirty="0">
                <a:solidFill>
                  <a:srgbClr val="000000"/>
                </a:solidFill>
                <a:effectLst/>
                <a:latin typeface="Tahoma" panose="020B0604030504040204" pitchFamily="34" charset="0"/>
              </a:rPr>
              <a:t>Mt</a:t>
            </a:r>
            <a:r>
              <a:rPr lang="en-US" altLang="ja-JP" sz="1100" b="0" i="0" dirty="0">
                <a:solidFill>
                  <a:srgbClr val="000000"/>
                </a:solidFill>
                <a:effectLst/>
                <a:latin typeface="Tahoma" panose="020B0604030504040204" pitchFamily="34" charset="0"/>
              </a:rPr>
              <a:t> 25:31-36; </a:t>
            </a:r>
            <a:r>
              <a:rPr lang="en-US" altLang="ja-JP" sz="1100" b="0" i="1" dirty="0">
                <a:solidFill>
                  <a:srgbClr val="000000"/>
                </a:solidFill>
                <a:effectLst/>
                <a:latin typeface="Tahoma" panose="020B0604030504040204" pitchFamily="34" charset="0"/>
              </a:rPr>
              <a:t>CCC</a:t>
            </a:r>
            <a:r>
              <a:rPr lang="en-US" altLang="ja-JP" sz="1100" b="0" i="0" dirty="0">
                <a:solidFill>
                  <a:srgbClr val="000000"/>
                </a:solidFill>
                <a:effectLst/>
                <a:latin typeface="Tahoma" panose="020B0604030504040204" pitchFamily="34" charset="0"/>
              </a:rPr>
              <a:t>, 2443).   We can read that famous protocol by which we will all be judged, we will all be judged.   </a:t>
            </a:r>
            <a:r>
              <a:rPr lang="en-US" altLang="ja-JP" sz="1100" b="0" i="0" dirty="0">
                <a:solidFill>
                  <a:srgbClr val="FF0000"/>
                </a:solidFill>
                <a:effectLst/>
                <a:latin typeface="Tahoma" panose="020B0604030504040204" pitchFamily="34" charset="0"/>
              </a:rPr>
              <a:t>It is Matthew, chapter 25.   </a:t>
            </a:r>
            <a:r>
              <a:rPr lang="en-US" altLang="ja-JP" sz="1100" b="0" i="0" dirty="0">
                <a:solidFill>
                  <a:srgbClr val="000000"/>
                </a:solidFill>
                <a:effectLst/>
                <a:latin typeface="Tahoma" panose="020B0604030504040204" pitchFamily="34" charset="0"/>
              </a:rPr>
              <a:t>This is a </a:t>
            </a:r>
            <a:r>
              <a:rPr lang="en-US" altLang="ja-JP" sz="1100" b="0" i="1" dirty="0">
                <a:solidFill>
                  <a:srgbClr val="000000"/>
                </a:solidFill>
                <a:effectLst/>
                <a:latin typeface="Tahoma" panose="020B0604030504040204" pitchFamily="34" charset="0"/>
              </a:rPr>
              <a:t>key criterion of Christian authenticity </a:t>
            </a:r>
            <a:r>
              <a:rPr lang="en-US" altLang="ja-JP" sz="1100" b="0" i="0" dirty="0">
                <a:solidFill>
                  <a:srgbClr val="000000"/>
                </a:solidFill>
                <a:effectLst/>
                <a:latin typeface="Tahoma" panose="020B0604030504040204" pitchFamily="34" charset="0"/>
              </a:rPr>
              <a:t>(cf. </a:t>
            </a:r>
            <a:r>
              <a:rPr lang="en-US" altLang="ja-JP" sz="1100" b="0" i="1" dirty="0">
                <a:solidFill>
                  <a:srgbClr val="000000"/>
                </a:solidFill>
                <a:effectLst/>
                <a:latin typeface="Tahoma" panose="020B0604030504040204" pitchFamily="34" charset="0"/>
              </a:rPr>
              <a:t>Gal</a:t>
            </a:r>
            <a:r>
              <a:rPr lang="en-US" altLang="ja-JP" sz="1100" b="0" i="0" dirty="0">
                <a:solidFill>
                  <a:srgbClr val="000000"/>
                </a:solidFill>
                <a:effectLst/>
                <a:latin typeface="Tahoma" panose="020B0604030504040204" pitchFamily="34" charset="0"/>
              </a:rPr>
              <a:t> 2:10; </a:t>
            </a:r>
            <a:r>
              <a:rPr lang="en-US" altLang="ja-JP" sz="1100" b="0" i="1" dirty="0">
                <a:solidFill>
                  <a:srgbClr val="663300"/>
                </a:solidFill>
                <a:effectLst/>
                <a:latin typeface="Tahoma" panose="020B0604030504040204" pitchFamily="34" charset="0"/>
                <a:hlinkClick r:id="rId4"/>
              </a:rPr>
              <a:t>EG</a:t>
            </a:r>
            <a:r>
              <a:rPr lang="en-US" altLang="ja-JP" sz="1100" b="0" i="0" dirty="0">
                <a:solidFill>
                  <a:srgbClr val="663300"/>
                </a:solidFill>
                <a:effectLst/>
                <a:latin typeface="Tahoma" panose="020B0604030504040204" pitchFamily="34" charset="0"/>
                <a:hlinkClick r:id="rId4"/>
              </a:rPr>
              <a:t>, 195</a:t>
            </a:r>
            <a:r>
              <a:rPr lang="en-US" altLang="ja-JP" sz="1100" b="0" i="0" dirty="0">
                <a:solidFill>
                  <a:srgbClr val="000000"/>
                </a:solidFill>
                <a:effectLst/>
                <a:latin typeface="Tahoma" panose="020B0604030504040204" pitchFamily="34" charset="0"/>
              </a:rPr>
              <a:t>).   Some mistakenly think that this preferential love for the poor is a task for the few, but in reality it is the mission of the Church as a whole, as Saint John Paul II said. (cf. St. John Paul II, </a:t>
            </a:r>
            <a:r>
              <a:rPr lang="en-US" altLang="ja-JP" sz="1100" b="0" i="1" dirty="0">
                <a:solidFill>
                  <a:srgbClr val="663300"/>
                </a:solidFill>
                <a:effectLst/>
                <a:latin typeface="Tahoma" panose="020B0604030504040204" pitchFamily="34" charset="0"/>
                <a:hlinkClick r:id="rId5"/>
              </a:rPr>
              <a:t>Sollicitudo rei </a:t>
            </a:r>
            <a:r>
              <a:rPr lang="en-US" altLang="ja-JP" sz="1100" b="0" i="1" dirty="0" err="1">
                <a:solidFill>
                  <a:srgbClr val="663300"/>
                </a:solidFill>
                <a:effectLst/>
                <a:latin typeface="Tahoma" panose="020B0604030504040204" pitchFamily="34" charset="0"/>
                <a:hlinkClick r:id="rId5"/>
              </a:rPr>
              <a:t>socialis</a:t>
            </a:r>
            <a:r>
              <a:rPr lang="en-US" altLang="ja-JP" sz="1100" b="0" i="0" dirty="0">
                <a:solidFill>
                  <a:srgbClr val="000000"/>
                </a:solidFill>
                <a:effectLst/>
                <a:latin typeface="Tahoma" panose="020B0604030504040204" pitchFamily="34" charset="0"/>
              </a:rPr>
              <a:t>, 42).   “Each individual Christian and every community is called to be an instrument of God for the liberation and promotion of the poor society” (</a:t>
            </a:r>
            <a:r>
              <a:rPr lang="en-US" altLang="ja-JP" sz="1100" b="0" i="0" dirty="0">
                <a:solidFill>
                  <a:srgbClr val="663300"/>
                </a:solidFill>
                <a:effectLst/>
                <a:latin typeface="Tahoma" panose="020B0604030504040204" pitchFamily="34" charset="0"/>
                <a:hlinkClick r:id="rId6"/>
              </a:rPr>
              <a:t>EG, 187</a:t>
            </a:r>
            <a:r>
              <a:rPr lang="en-US" altLang="ja-JP" sz="1100" b="0" i="0" dirty="0">
                <a:solidFill>
                  <a:srgbClr val="000000"/>
                </a:solidFill>
                <a:effectLst/>
                <a:latin typeface="Tahoma" panose="020B0604030504040204" pitchFamily="34" charset="0"/>
              </a:rPr>
              <a:t>).</a:t>
            </a:r>
          </a:p>
          <a:p>
            <a:pPr marL="0" indent="0" algn="just">
              <a:buNone/>
            </a:pPr>
            <a:r>
              <a:rPr lang="en-US" altLang="ja-JP" sz="1100" b="0" i="0" dirty="0">
                <a:solidFill>
                  <a:srgbClr val="000000"/>
                </a:solidFill>
                <a:effectLst/>
                <a:latin typeface="Tahoma" panose="020B0604030504040204" pitchFamily="34" charset="0"/>
              </a:rPr>
              <a:t>Faith, hope and love necessarily push us towards this preference for those most in need, </a:t>
            </a:r>
            <a:r>
              <a:rPr lang="en-US" altLang="ja-JP" sz="1100" b="0" i="0" dirty="0">
                <a:solidFill>
                  <a:srgbClr val="663300"/>
                </a:solidFill>
                <a:effectLst/>
                <a:latin typeface="Tahoma" panose="020B0604030504040204" pitchFamily="34" charset="0"/>
                <a:hlinkClick r:id="rId7"/>
              </a:rPr>
              <a:t>[1]</a:t>
            </a:r>
            <a:r>
              <a:rPr lang="en-US" altLang="ja-JP" sz="1100" b="0" i="0" dirty="0">
                <a:solidFill>
                  <a:srgbClr val="000000"/>
                </a:solidFill>
                <a:effectLst/>
                <a:latin typeface="Tahoma" panose="020B0604030504040204" pitchFamily="34" charset="0"/>
              </a:rPr>
              <a:t> which goes beyond necessary assistance (cf. </a:t>
            </a:r>
            <a:r>
              <a:rPr lang="en-US" altLang="ja-JP" sz="1100" b="0" i="1" dirty="0">
                <a:solidFill>
                  <a:srgbClr val="663300"/>
                </a:solidFill>
                <a:effectLst/>
                <a:latin typeface="Tahoma" panose="020B0604030504040204" pitchFamily="34" charset="0"/>
                <a:hlinkClick r:id="rId3"/>
              </a:rPr>
              <a:t>EG</a:t>
            </a:r>
            <a:r>
              <a:rPr lang="en-US" altLang="ja-JP" sz="1100" b="0" i="0" dirty="0">
                <a:solidFill>
                  <a:srgbClr val="663300"/>
                </a:solidFill>
                <a:effectLst/>
                <a:latin typeface="Tahoma" panose="020B0604030504040204" pitchFamily="34" charset="0"/>
                <a:hlinkClick r:id="rId3"/>
              </a:rPr>
              <a:t>, 198</a:t>
            </a:r>
            <a:r>
              <a:rPr lang="en-US" altLang="ja-JP" sz="1100" b="0" i="0" dirty="0">
                <a:solidFill>
                  <a:srgbClr val="000000"/>
                </a:solidFill>
                <a:effectLst/>
                <a:latin typeface="Tahoma" panose="020B0604030504040204" pitchFamily="34" charset="0"/>
              </a:rPr>
              <a:t>).  Indeed it implies walking together, letting ourselves be </a:t>
            </a:r>
            <a:r>
              <a:rPr lang="en-US" altLang="ja-JP" sz="1100" b="0" i="0" dirty="0" err="1">
                <a:solidFill>
                  <a:srgbClr val="000000"/>
                </a:solidFill>
                <a:effectLst/>
                <a:latin typeface="Tahoma" panose="020B0604030504040204" pitchFamily="34" charset="0"/>
              </a:rPr>
              <a:t>evangelised</a:t>
            </a:r>
            <a:r>
              <a:rPr lang="en-US" altLang="ja-JP" sz="1100" b="0" i="0" dirty="0">
                <a:solidFill>
                  <a:srgbClr val="000000"/>
                </a:solidFill>
                <a:effectLst/>
                <a:latin typeface="Tahoma" panose="020B0604030504040204" pitchFamily="34" charset="0"/>
              </a:rPr>
              <a:t> by them, who know the suffering Christ well, letting ourselves be “infected” by their experience of salvation, by their wisdom and by their creativity (see </a:t>
            </a:r>
            <a:r>
              <a:rPr lang="en-US" altLang="ja-JP" sz="1100" b="0" i="1" dirty="0">
                <a:solidFill>
                  <a:srgbClr val="663300"/>
                </a:solidFill>
                <a:effectLst/>
                <a:latin typeface="Tahoma" panose="020B0604030504040204" pitchFamily="34" charset="0"/>
                <a:hlinkClick r:id="rId3"/>
              </a:rPr>
              <a:t>ibid</a:t>
            </a:r>
            <a:r>
              <a:rPr lang="en-US" altLang="ja-JP" sz="1100" b="0" i="0" dirty="0">
                <a:solidFill>
                  <a:srgbClr val="000000"/>
                </a:solidFill>
                <a:effectLst/>
                <a:latin typeface="Tahoma" panose="020B0604030504040204" pitchFamily="34" charset="0"/>
              </a:rPr>
              <a:t>).  Sharing with the poor means mutual enrichment. And, if there are unhealthy social structures that prevent them from dreaming of the future, we must work together to heal them, to change them (see </a:t>
            </a:r>
            <a:r>
              <a:rPr lang="en-US" altLang="ja-JP" sz="1100" b="0" i="1" dirty="0">
                <a:solidFill>
                  <a:srgbClr val="663300"/>
                </a:solidFill>
                <a:effectLst/>
                <a:latin typeface="Tahoma" panose="020B0604030504040204" pitchFamily="34" charset="0"/>
                <a:hlinkClick r:id="rId4"/>
              </a:rPr>
              <a:t>ibid</a:t>
            </a:r>
            <a:r>
              <a:rPr lang="en-US" altLang="ja-JP" sz="1100" b="0" i="0" dirty="0">
                <a:solidFill>
                  <a:srgbClr val="663300"/>
                </a:solidFill>
                <a:effectLst/>
                <a:latin typeface="Tahoma" panose="020B0604030504040204" pitchFamily="34" charset="0"/>
                <a:hlinkClick r:id="rId4"/>
              </a:rPr>
              <a:t>, 195</a:t>
            </a:r>
            <a:r>
              <a:rPr lang="en-US" altLang="ja-JP" sz="1100" b="0" i="0" dirty="0">
                <a:solidFill>
                  <a:srgbClr val="000000"/>
                </a:solidFill>
                <a:effectLst/>
                <a:latin typeface="Tahoma" panose="020B0604030504040204" pitchFamily="34" charset="0"/>
              </a:rPr>
              <a:t>).</a:t>
            </a:r>
            <a:r>
              <a:rPr lang="ja-JP" altLang="en-US" sz="1100" dirty="0">
                <a:solidFill>
                  <a:srgbClr val="000000"/>
                </a:solidFill>
                <a:latin typeface="Tahoma" panose="020B0604030504040204" pitchFamily="34" charset="0"/>
              </a:rPr>
              <a:t>  </a:t>
            </a:r>
            <a:r>
              <a:rPr lang="en-US" altLang="ja-JP" sz="1100" b="0" i="0" dirty="0">
                <a:solidFill>
                  <a:srgbClr val="000000"/>
                </a:solidFill>
                <a:effectLst/>
                <a:latin typeface="Tahoma" panose="020B0604030504040204" pitchFamily="34" charset="0"/>
              </a:rPr>
              <a:t> And we are led to this by the love of Christ, Who loved us to the extreme (see </a:t>
            </a:r>
            <a:r>
              <a:rPr lang="en-US" altLang="ja-JP" sz="1100" b="0" i="1" dirty="0">
                <a:solidFill>
                  <a:srgbClr val="000000"/>
                </a:solidFill>
                <a:effectLst/>
                <a:latin typeface="Tahoma" panose="020B0604030504040204" pitchFamily="34" charset="0"/>
              </a:rPr>
              <a:t>Jn</a:t>
            </a:r>
            <a:r>
              <a:rPr lang="en-US" altLang="ja-JP" sz="1100" b="0" i="0" dirty="0">
                <a:solidFill>
                  <a:srgbClr val="000000"/>
                </a:solidFill>
                <a:effectLst/>
                <a:latin typeface="Tahoma" panose="020B0604030504040204" pitchFamily="34" charset="0"/>
              </a:rPr>
              <a:t> 13:1), and reaches the boundaries, the margins, the existential frontiers. </a:t>
            </a:r>
            <a:r>
              <a:rPr lang="ja-JP" altLang="en-US" sz="1100" dirty="0">
                <a:solidFill>
                  <a:srgbClr val="000000"/>
                </a:solidFill>
                <a:latin typeface="Tahoma" panose="020B0604030504040204" pitchFamily="34" charset="0"/>
              </a:rPr>
              <a:t> </a:t>
            </a:r>
            <a:r>
              <a:rPr lang="en-US" altLang="ja-JP" sz="1100" b="0" i="0" dirty="0">
                <a:solidFill>
                  <a:srgbClr val="000000"/>
                </a:solidFill>
                <a:effectLst/>
                <a:latin typeface="Tahoma" panose="020B0604030504040204" pitchFamily="34" charset="0"/>
              </a:rPr>
              <a:t>Bringing the peripheries to the </a:t>
            </a:r>
            <a:r>
              <a:rPr lang="en-US" altLang="ja-JP" sz="1100" b="0" i="0" dirty="0" err="1">
                <a:solidFill>
                  <a:srgbClr val="000000"/>
                </a:solidFill>
                <a:effectLst/>
                <a:latin typeface="Tahoma" panose="020B0604030504040204" pitchFamily="34" charset="0"/>
              </a:rPr>
              <a:t>centre</a:t>
            </a:r>
            <a:r>
              <a:rPr lang="en-US" altLang="ja-JP" sz="1100" b="0" i="0" dirty="0">
                <a:solidFill>
                  <a:srgbClr val="000000"/>
                </a:solidFill>
                <a:effectLst/>
                <a:latin typeface="Tahoma" panose="020B0604030504040204" pitchFamily="34" charset="0"/>
              </a:rPr>
              <a:t> means focusing our life on Christ, Who “made Himself poor” for us, to enrich us “by His poverty” (</a:t>
            </a:r>
            <a:r>
              <a:rPr lang="en-US" altLang="ja-JP" sz="1100" b="0" i="1" dirty="0">
                <a:solidFill>
                  <a:srgbClr val="000000"/>
                </a:solidFill>
                <a:effectLst/>
                <a:latin typeface="Tahoma" panose="020B0604030504040204" pitchFamily="34" charset="0"/>
              </a:rPr>
              <a:t>2 Cor</a:t>
            </a:r>
            <a:r>
              <a:rPr lang="en-US" altLang="ja-JP" sz="1100" b="0" i="0" dirty="0">
                <a:solidFill>
                  <a:srgbClr val="000000"/>
                </a:solidFill>
                <a:effectLst/>
                <a:latin typeface="Tahoma" panose="020B0604030504040204" pitchFamily="34" charset="0"/>
              </a:rPr>
              <a:t> 8:9),</a:t>
            </a:r>
            <a:r>
              <a:rPr lang="en-US" altLang="ja-JP" sz="1100" b="0" i="0" dirty="0">
                <a:solidFill>
                  <a:srgbClr val="663300"/>
                </a:solidFill>
                <a:effectLst/>
                <a:latin typeface="Tahoma" panose="020B0604030504040204" pitchFamily="34" charset="0"/>
                <a:hlinkClick r:id="rId8"/>
              </a:rPr>
              <a:t>[2]</a:t>
            </a:r>
            <a:r>
              <a:rPr lang="en-US" altLang="ja-JP" sz="1100" b="0" i="0" dirty="0">
                <a:solidFill>
                  <a:srgbClr val="000000"/>
                </a:solidFill>
                <a:effectLst/>
                <a:latin typeface="Tahoma" panose="020B0604030504040204" pitchFamily="34" charset="0"/>
              </a:rPr>
              <a:t> as we have heard.</a:t>
            </a: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106636" y="598827"/>
            <a:ext cx="5037364" cy="6080918"/>
          </a:xfrm>
        </p:spPr>
        <p:txBody>
          <a:bodyPr>
            <a:noAutofit/>
          </a:bodyPr>
          <a:lstStyle/>
          <a:p>
            <a:pPr marL="0" indent="0" algn="just">
              <a:buNone/>
            </a:pP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神であるキリストが</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自らを貶（おとし）めて</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人間と同じ者に</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なり</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、権力者ではなく</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しもべ</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の身分を選</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び</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ました</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フィリピ</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6</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7)</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。自ら</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を無にして</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しもべ</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にな</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り</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貧しい家に生まれ</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て</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職人として働</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きました</a:t>
            </a:r>
            <a:r>
              <a:rPr lang="ja-JP" altLang="ja-JP" sz="1200" kern="100" dirty="0">
                <a:latin typeface="游ゴシック" panose="020B0400000000000000" pitchFamily="50" charset="-128"/>
                <a:cs typeface="Times New Roman" panose="02020603050405020304" pitchFamily="18" charset="0"/>
              </a:rPr>
              <a:t>。</a:t>
            </a:r>
            <a:r>
              <a:rPr lang="ja-JP" altLang="en-US" sz="1200" kern="100" dirty="0">
                <a:latin typeface="游ゴシック" panose="020B0400000000000000" pitchFamily="50" charset="-128"/>
                <a:cs typeface="Times New Roman" panose="02020603050405020304" pitchFamily="18" charset="0"/>
              </a:rPr>
              <a:t>そして</a:t>
            </a:r>
            <a:r>
              <a:rPr lang="ja-JP" altLang="ja-JP" sz="1200" kern="100" dirty="0">
                <a:latin typeface="游ゴシック" panose="020B0400000000000000" pitchFamily="50" charset="-128"/>
                <a:cs typeface="Times New Roman" panose="02020603050405020304" pitchFamily="18" charset="0"/>
              </a:rPr>
              <a:t>イエスは</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最初の</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説教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において</a:t>
            </a:r>
            <a:r>
              <a:rPr lang="ja-JP" altLang="ja-JP" sz="1200" kern="100" dirty="0">
                <a:latin typeface="游ゴシック" panose="020B0400000000000000" pitchFamily="50" charset="-128"/>
                <a:cs typeface="Times New Roman" panose="02020603050405020304" pitchFamily="18" charset="0"/>
              </a:rPr>
              <a:t>、貧しい人は</a:t>
            </a:r>
            <a:r>
              <a:rPr lang="ja-JP" altLang="en-US" sz="1200" kern="100" dirty="0">
                <a:latin typeface="游ゴシック" panose="020B0400000000000000" pitchFamily="50" charset="-128"/>
                <a:cs typeface="Times New Roman" panose="02020603050405020304" pitchFamily="18" charset="0"/>
              </a:rPr>
              <a:t>神</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の国において幸いであると説いて</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います</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マタイ</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5</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3</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、ルカ</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6</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EG197)</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イエスは病者、</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困窮者</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被疎外者</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側</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に立ち、彼らに神の</a:t>
            </a:r>
            <a:r>
              <a:rPr lang="en-US" altLang="ja-JP" sz="1200" i="1" kern="100" dirty="0">
                <a:effectLst/>
                <a:latin typeface="游ゴシック" panose="020B0400000000000000" pitchFamily="50" charset="-128"/>
                <a:ea typeface="游ゴシック" panose="020B0400000000000000" pitchFamily="50" charset="-128"/>
                <a:cs typeface="Times New Roman" panose="02020603050405020304" pitchFamily="18" charset="0"/>
              </a:rPr>
              <a:t>misericordia</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愛を示</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しました</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カトリック教会のカテキズム』</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2444)</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。イエスは</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kern="100" dirty="0">
                <a:latin typeface="游ゴシック" panose="020B0400000000000000" pitchFamily="50" charset="-128"/>
                <a:cs typeface="Times New Roman" panose="02020603050405020304" pitchFamily="18" charset="0"/>
              </a:rPr>
              <a:t>幾度となく汚れた者とみなされました。</a:t>
            </a:r>
            <a:r>
              <a:rPr lang="ja-JP" altLang="en-US" sz="1200" kern="100" dirty="0">
                <a:latin typeface="游ゴシック" panose="020B0400000000000000" pitchFamily="50" charset="-128"/>
                <a:cs typeface="Times New Roman" panose="02020603050405020304" pitchFamily="18" charset="0"/>
              </a:rPr>
              <a:t>なぜなら、</a:t>
            </a:r>
            <a:r>
              <a:rPr lang="ja-JP" altLang="ja-JP" sz="1200" kern="100" dirty="0">
                <a:latin typeface="游ゴシック" panose="020B0400000000000000" pitchFamily="50" charset="-128"/>
                <a:cs typeface="Times New Roman" panose="02020603050405020304" pitchFamily="18" charset="0"/>
              </a:rPr>
              <a:t>当時</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ユダヤ宗教法で</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は汚れた者とされていた病者や</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ハンセン</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病</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患者を訪問介護したからです。</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それでもイエスは</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敢えて</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貧しい人に寄り添</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い続け</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ました。</a:t>
            </a:r>
          </a:p>
          <a:p>
            <a:pPr marL="0" indent="0" algn="just">
              <a:buNone/>
            </a:pPr>
            <a:r>
              <a:rPr lang="ja-JP" altLang="ja-JP" sz="1200" kern="100" dirty="0">
                <a:latin typeface="游ゴシック" panose="020B0400000000000000" pitchFamily="50" charset="-128"/>
                <a:cs typeface="Times New Roman" panose="02020603050405020304" pitchFamily="18" charset="0"/>
              </a:rPr>
              <a:t>ですから</a:t>
            </a:r>
            <a:r>
              <a:rPr lang="ja-JP" altLang="en-US" sz="1200" kern="100" dirty="0">
                <a:latin typeface="游ゴシック" panose="020B0400000000000000" pitchFamily="50" charset="-128"/>
                <a:cs typeface="Times New Roman" panose="02020603050405020304" pitchFamily="18" charset="0"/>
              </a:rPr>
              <a:t>私達は</a:t>
            </a:r>
            <a:r>
              <a:rPr lang="ja-JP" altLang="ja-JP" sz="1200" kern="100" dirty="0">
                <a:latin typeface="游ゴシック" panose="020B0400000000000000" pitchFamily="50" charset="-128"/>
                <a:cs typeface="Times New Roman" panose="02020603050405020304" pitchFamily="18" charset="0"/>
              </a:rPr>
              <a:t>、</a:t>
            </a:r>
            <a:r>
              <a:rPr lang="ja-JP" altLang="en-US" sz="1200" kern="100" dirty="0">
                <a:latin typeface="游ゴシック" panose="020B0400000000000000" pitchFamily="50" charset="-128"/>
                <a:cs typeface="Times New Roman" panose="02020603050405020304" pitchFamily="18" charset="0"/>
              </a:rPr>
              <a:t>困窮者</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、小さくされた人、病者、</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被</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拘留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者</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被</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疎外</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者</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、見捨てられた人、食べ物も衣服もない人</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、これらの人達</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に寄り添うこと</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自己</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a:t>
            </a:r>
            <a:r>
              <a:rPr lang="ja-JP" altLang="ja-JP" sz="1200" kern="100" dirty="0">
                <a:latin typeface="游ゴシック" panose="020B0400000000000000" pitchFamily="50" charset="-128"/>
                <a:cs typeface="Times New Roman" panose="02020603050405020304" pitchFamily="18" charset="0"/>
              </a:rPr>
              <a:t>イエス</a:t>
            </a:r>
            <a:r>
              <a:rPr lang="ja-JP" altLang="en-US" sz="1200" kern="100" dirty="0">
                <a:latin typeface="游ゴシック" panose="020B0400000000000000" pitchFamily="50" charset="-128"/>
                <a:cs typeface="Times New Roman" panose="02020603050405020304" pitchFamily="18" charset="0"/>
              </a:rPr>
              <a:t>に従う者だと</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認識します</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マタイ</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25</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31</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36</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、『カトリック教会のカテキズム』</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2443)</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皆が</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最後の審判で</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裁かれる</a:t>
            </a:r>
            <a:r>
              <a:rPr lang="ja-JP" altLang="en-US" sz="1200" kern="100" dirty="0">
                <a:latin typeface="游ゴシック" panose="020B0400000000000000" pitchFamily="50" charset="-128"/>
                <a:cs typeface="Times New Roman" panose="02020603050405020304" pitchFamily="18" charset="0"/>
              </a:rPr>
              <a:t>際の手順</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が聖書に</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は書いてあり</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ます。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則ち</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マタイ福音書</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25</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章</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最も小さい者の一人にしてくれたことは</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ここに</a:t>
            </a:r>
            <a:r>
              <a:rPr lang="en-US" altLang="ja-JP" sz="1200" b="0" i="1" dirty="0">
                <a:solidFill>
                  <a:srgbClr val="000000"/>
                </a:solidFill>
                <a:effectLst/>
                <a:latin typeface="Tahoma" panose="020B0604030504040204" pitchFamily="34" charset="0"/>
              </a:rPr>
              <a:t>Christian authenticity </a:t>
            </a:r>
            <a:r>
              <a:rPr lang="en-US" altLang="ja-JP" sz="1200" kern="100" dirty="0">
                <a:latin typeface="游ゴシック" panose="020B0400000000000000" pitchFamily="50" charset="-128"/>
                <a:cs typeface="Times New Roman" panose="02020603050405020304" pitchFamily="18" charset="0"/>
              </a:rPr>
              <a:t>(</a:t>
            </a:r>
            <a:r>
              <a:rPr lang="ja-JP" altLang="ja-JP" sz="1200" kern="100" dirty="0">
                <a:latin typeface="游ゴシック" panose="020B0400000000000000" pitchFamily="50" charset="-128"/>
                <a:cs typeface="Times New Roman" panose="02020603050405020304" pitchFamily="18" charset="0"/>
              </a:rPr>
              <a:t>ガラテヤ</a:t>
            </a:r>
            <a:r>
              <a:rPr lang="en-US" altLang="ja-JP" sz="1200" kern="100" dirty="0">
                <a:latin typeface="游ゴシック" panose="020B0400000000000000" pitchFamily="50" charset="-128"/>
                <a:cs typeface="Times New Roman" panose="02020603050405020304" pitchFamily="18" charset="0"/>
              </a:rPr>
              <a:t>2</a:t>
            </a:r>
            <a:r>
              <a:rPr lang="ja-JP" altLang="en-US" sz="1200" kern="100" dirty="0">
                <a:latin typeface="游ゴシック" panose="020B0400000000000000" pitchFamily="50" charset="-128"/>
                <a:cs typeface="Times New Roman" panose="02020603050405020304" pitchFamily="18" charset="0"/>
              </a:rPr>
              <a:t>･</a:t>
            </a:r>
            <a:r>
              <a:rPr lang="en-US" altLang="ja-JP" sz="1200" kern="100" dirty="0">
                <a:latin typeface="游ゴシック" panose="020B0400000000000000" pitchFamily="50" charset="-128"/>
                <a:cs typeface="Times New Roman" panose="02020603050405020304" pitchFamily="18" charset="0"/>
              </a:rPr>
              <a:t>10</a:t>
            </a:r>
            <a:r>
              <a:rPr lang="ja-JP" altLang="ja-JP" sz="1200" kern="100" dirty="0">
                <a:latin typeface="游ゴシック" panose="020B0400000000000000" pitchFamily="50" charset="-128"/>
                <a:cs typeface="Times New Roman" panose="02020603050405020304" pitchFamily="18" charset="0"/>
              </a:rPr>
              <a:t>、</a:t>
            </a:r>
            <a:r>
              <a:rPr lang="en-US" altLang="ja-JP" sz="1200" kern="100" dirty="0">
                <a:latin typeface="游ゴシック" panose="020B0400000000000000" pitchFamily="50" charset="-128"/>
                <a:cs typeface="Times New Roman" panose="02020603050405020304" pitchFamily="18" charset="0"/>
              </a:rPr>
              <a:t>EG195</a:t>
            </a:r>
            <a:r>
              <a:rPr lang="ja-JP" altLang="en-US" sz="1200" kern="100" dirty="0">
                <a:latin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に関し鍵となる</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基準</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が書いてあります</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この様な困窮者優先の愛の原理</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は一部の</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富裕層に課された</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務めだと誤解している人もいます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。しかしこれは</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reality</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における</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Church</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全体の使命であると聖ヨハネ・パウロ二世は記しています</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回勅『真の開発とは』</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42)</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。「キリスト者</a:t>
            </a:r>
            <a:r>
              <a:rPr lang="ja-JP" altLang="en-US" sz="1200" kern="100" dirty="0">
                <a:latin typeface="游ゴシック" panose="020B0400000000000000" pitchFamily="50" charset="-128"/>
                <a:cs typeface="Times New Roman" panose="02020603050405020304" pitchFamily="18" charset="0"/>
              </a:rPr>
              <a:t>一人一人と</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全ての</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共同体は</a:t>
            </a:r>
            <a:r>
              <a:rPr lang="ja-JP" altLang="ja-JP" sz="1200" kern="100" dirty="0">
                <a:latin typeface="游ゴシック" panose="020B0400000000000000" pitchFamily="50" charset="-128"/>
                <a:cs typeface="Times New Roman" panose="02020603050405020304" pitchFamily="18" charset="0"/>
              </a:rPr>
              <a:t>、神の</a:t>
            </a:r>
            <a:r>
              <a:rPr lang="en-US" altLang="ja-JP" sz="1200" kern="100" dirty="0">
                <a:latin typeface="游ゴシック" panose="020B0400000000000000" pitchFamily="50" charset="-128"/>
                <a:cs typeface="Times New Roman" panose="02020603050405020304" pitchFamily="18" charset="0"/>
              </a:rPr>
              <a:t>instrument</a:t>
            </a:r>
            <a:r>
              <a:rPr lang="ja-JP" altLang="en-US" sz="1200" kern="100" dirty="0">
                <a:latin typeface="游ゴシック" panose="020B0400000000000000" pitchFamily="50" charset="-128"/>
                <a:cs typeface="Times New Roman" panose="02020603050405020304" pitchFamily="18" charset="0"/>
              </a:rPr>
              <a:t>となって</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困窮者社会を</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解放し</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promote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する召命をうけています。</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(EG187</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buNone/>
            </a:pP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faith, hope and love</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最も</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困窮</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している者達</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優先する</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よう</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を駆り立て</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ます</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。必要とされる支援</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以上のことへと私達を駆り立てます</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(EG198)</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則ち</a:t>
            </a:r>
            <a:r>
              <a:rPr lang="ja-JP" altLang="ja-JP" sz="1200" kern="100" dirty="0">
                <a:latin typeface="游ゴシック" panose="020B0400000000000000" pitchFamily="50" charset="-128"/>
                <a:cs typeface="Times New Roman" panose="02020603050405020304" pitchFamily="18" charset="0"/>
              </a:rPr>
              <a:t>、キリストの苦しみをよく知る彼ら</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一緒に</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歩み、彼らによって</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自分達を</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福音化</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、彼ら</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経験</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した救済</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、彼ら</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が持つ</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知恵と創造性を自分</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達</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感染させる</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」ことを意味します（同</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上</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）。貧しい人</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達</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と分かち合うことは、互いを豊かにし合うことです。病んだ社会構造が貧しい人の未来への夢を阻</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んでいる</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のなら、その</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社会</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構造を</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治療</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変えるために</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力を合わせ</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なければなりません</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同</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195)</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。この上なく</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を愛し</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た</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キリスト</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ヨハネ</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13</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が示す愛、則ち、</a:t>
            </a:r>
            <a:r>
              <a:rPr lang="ja-JP" altLang="en-US" sz="1200" kern="100" dirty="0">
                <a:latin typeface="游ゴシック" panose="020B0400000000000000" pitchFamily="50" charset="-128"/>
                <a:cs typeface="Times New Roman" panose="02020603050405020304" pitchFamily="18" charset="0"/>
              </a:rPr>
              <a:t>周辺地</a:t>
            </a:r>
            <a:r>
              <a:rPr lang="ja-JP" altLang="ja-JP" sz="1200" kern="100" dirty="0">
                <a:latin typeface="游ゴシック" panose="020B0400000000000000" pitchFamily="50" charset="-128"/>
                <a:cs typeface="Times New Roman" panose="02020603050405020304" pitchFamily="18" charset="0"/>
              </a:rPr>
              <a:t>、</a:t>
            </a:r>
            <a:r>
              <a:rPr lang="ja-JP" altLang="en-US" sz="1200" kern="100" dirty="0">
                <a:latin typeface="游ゴシック" panose="020B0400000000000000" pitchFamily="50" charset="-128"/>
                <a:cs typeface="Times New Roman" panose="02020603050405020304" pitchFamily="18" charset="0"/>
              </a:rPr>
              <a:t>境界地、</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地上</a:t>
            </a:r>
            <a:r>
              <a:rPr lang="ja-JP" altLang="ja-JP" sz="1200" kern="100" dirty="0">
                <a:latin typeface="游ゴシック" panose="020B0400000000000000" pitchFamily="50" charset="-128"/>
                <a:cs typeface="Times New Roman" panose="02020603050405020304" pitchFamily="18" charset="0"/>
              </a:rPr>
              <a:t>世界の</a:t>
            </a:r>
            <a:r>
              <a:rPr lang="ja-JP" altLang="en-US" sz="1200" kern="100" dirty="0">
                <a:latin typeface="游ゴシック" panose="020B0400000000000000" pitchFamily="50" charset="-128"/>
                <a:cs typeface="Times New Roman" panose="02020603050405020304" pitchFamily="18" charset="0"/>
              </a:rPr>
              <a:t>開拓最前線に達するキリストの愛、これ</a:t>
            </a:r>
            <a:r>
              <a:rPr lang="ja-JP" altLang="ja-JP" sz="1200" kern="100" dirty="0">
                <a:latin typeface="游ゴシック" panose="020B0400000000000000" pitchFamily="50" charset="-128"/>
                <a:cs typeface="Times New Roman" panose="02020603050405020304" pitchFamily="18" charset="0"/>
              </a:rPr>
              <a:t>に</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よ</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り私達</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はそうするよう導かれています。周縁を中心にもってくる</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。これは</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、先ほど朗読されたように、</a:t>
            </a:r>
            <a:r>
              <a:rPr lang="ja-JP" altLang="en-US" sz="1200" kern="100" dirty="0">
                <a:latin typeface="游ゴシック" panose="020B0400000000000000" pitchFamily="50" charset="-128"/>
                <a:cs typeface="Times New Roman" panose="02020603050405020304" pitchFamily="18" charset="0"/>
              </a:rPr>
              <a:t>私達</a:t>
            </a:r>
            <a:r>
              <a:rPr lang="ja-JP" altLang="ja-JP" sz="1200" kern="100" dirty="0">
                <a:latin typeface="游ゴシック" panose="020B0400000000000000" pitchFamily="50" charset="-128"/>
                <a:cs typeface="Times New Roman" panose="02020603050405020304" pitchFamily="18" charset="0"/>
              </a:rPr>
              <a:t>の生き方の</a:t>
            </a:r>
            <a:r>
              <a:rPr lang="ja-JP" altLang="en-US" sz="1200" kern="100" dirty="0">
                <a:latin typeface="游ゴシック" panose="020B0400000000000000" pitchFamily="50" charset="-128"/>
                <a:cs typeface="Times New Roman" panose="02020603050405020304" pitchFamily="18" charset="0"/>
              </a:rPr>
              <a:t>焦点を、私達</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のために「</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自らを</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貧しく</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」「主の貧しさ」</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二コリント</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8</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9)</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によって</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を豊かに</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する</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キリスト</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合わせることを意味します</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p>
          <a:p>
            <a:pPr marL="0" indent="0" algn="just">
              <a:lnSpc>
                <a:spcPts val="1600"/>
              </a:lnSpc>
              <a:buNone/>
            </a:pPr>
            <a:endParaRPr lang="ja-JP" altLang="en-US" sz="600" dirty="0">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3</a:t>
            </a:fld>
            <a:endParaRPr kumimoji="1" lang="ja-JP" altLang="en-US" dirty="0"/>
          </a:p>
        </p:txBody>
      </p:sp>
    </p:spTree>
    <p:extLst>
      <p:ext uri="{BB962C8B-B14F-4D97-AF65-F5344CB8AC3E}">
        <p14:creationId xmlns:p14="http://schemas.microsoft.com/office/powerpoint/2010/main" val="87732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0" y="35169"/>
            <a:ext cx="9144000" cy="365125"/>
          </a:xfrm>
        </p:spPr>
        <p:txBody>
          <a:bodyPr>
            <a:noAutofit/>
          </a:bodyPr>
          <a:lstStyle/>
          <a:p>
            <a:pPr algn="ctr"/>
            <a:r>
              <a:rPr lang="ja-JP" altLang="ja-JP" sz="1600" kern="100" dirty="0">
                <a:effectLst/>
                <a:latin typeface="游ゴシック" panose="020B0400000000000000" pitchFamily="50" charset="-128"/>
                <a:ea typeface="游ゴシック" panose="020B0400000000000000" pitchFamily="50" charset="-128"/>
                <a:cs typeface="Times New Roman" panose="02020603050405020304" pitchFamily="18" charset="0"/>
              </a:rPr>
              <a:t>今、</a:t>
            </a:r>
            <a:r>
              <a:rPr lang="ja-JP" altLang="en-US" sz="16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a:t>
            </a:r>
            <a:r>
              <a:rPr lang="ja-JP" altLang="ja-JP" sz="16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a:t>
            </a:r>
            <a:r>
              <a:rPr lang="ja-JP" altLang="en-US" sz="1600" kern="100" dirty="0">
                <a:effectLst/>
                <a:latin typeface="游ゴシック" panose="020B0400000000000000" pitchFamily="50" charset="-128"/>
                <a:ea typeface="游ゴシック" panose="020B0400000000000000" pitchFamily="50" charset="-128"/>
                <a:cs typeface="Times New Roman" panose="02020603050405020304" pitchFamily="18" charset="0"/>
              </a:rPr>
              <a:t>今</a:t>
            </a:r>
            <a:r>
              <a:rPr lang="ja-JP" altLang="ja-JP" sz="1600" kern="100" dirty="0">
                <a:effectLst/>
                <a:latin typeface="游ゴシック" panose="020B0400000000000000" pitchFamily="50" charset="-128"/>
                <a:ea typeface="游ゴシック" panose="020B0400000000000000" pitchFamily="50" charset="-128"/>
                <a:cs typeface="Times New Roman" panose="02020603050405020304" pitchFamily="18" charset="0"/>
              </a:rPr>
              <a:t>までとは違う</a:t>
            </a:r>
            <a:r>
              <a:rPr lang="en-US" altLang="ja-JP" sz="1600" kern="100" dirty="0">
                <a:effectLst/>
                <a:latin typeface="游ゴシック" panose="020B0400000000000000" pitchFamily="50" charset="-128"/>
                <a:ea typeface="游ゴシック" panose="020B0400000000000000" pitchFamily="50" charset="-128"/>
                <a:cs typeface="Times New Roman" panose="02020603050405020304" pitchFamily="18" charset="0"/>
              </a:rPr>
              <a:t>something</a:t>
            </a:r>
            <a:r>
              <a:rPr lang="ja-JP" altLang="ja-JP" sz="16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を築き上げる機会を手にしています。</a:t>
            </a:r>
            <a:br>
              <a:rPr lang="en-US" altLang="ja-JP" sz="1600" kern="100" dirty="0">
                <a:effectLst/>
                <a:latin typeface="游ゴシック" panose="020B0400000000000000" pitchFamily="50" charset="-128"/>
                <a:ea typeface="游ゴシック" panose="020B0400000000000000" pitchFamily="50" charset="-128"/>
                <a:cs typeface="Times New Roman" panose="02020603050405020304" pitchFamily="18" charset="0"/>
              </a:rPr>
            </a:b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例えば</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困窮者</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を支援する</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のでなく</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困窮者自身による高次統合発展経済に、成長養分を与える</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こと</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でき</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るはずで</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す。</a:t>
            </a:r>
            <a:endParaRPr lang="ja-JP" altLang="en-US" sz="1200" b="1" dirty="0"/>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16328" y="442353"/>
            <a:ext cx="4157505" cy="5836609"/>
          </a:xfrm>
        </p:spPr>
        <p:txBody>
          <a:bodyPr>
            <a:normAutofit fontScale="25000" lnSpcReduction="20000"/>
          </a:bodyPr>
          <a:lstStyle/>
          <a:p>
            <a:pPr marL="0" indent="0" algn="just">
              <a:lnSpc>
                <a:spcPct val="120000"/>
              </a:lnSpc>
              <a:buNone/>
            </a:pPr>
            <a:r>
              <a:rPr lang="en-US" altLang="ja-JP" sz="4400" b="0" i="0" dirty="0">
                <a:solidFill>
                  <a:srgbClr val="000000"/>
                </a:solidFill>
                <a:effectLst/>
                <a:latin typeface="Tahoma" panose="020B0604030504040204" pitchFamily="34" charset="0"/>
              </a:rPr>
              <a:t>We are all worried about the social consequences of the pandemic. All of us. Many people want to return to normality and resume economic activities. Certainly, but this “normality” should not include social injustices and the degradation of the environment. The pandemic is a crisis, and we do not emerge from a crisis the same as before: either we come out of it better, or we come out of it worse. We must come out of it better, to counter social injustice and environmental damage. </a:t>
            </a:r>
            <a:r>
              <a:rPr lang="en-US" altLang="ja-JP" sz="4400" b="0" i="0" dirty="0">
                <a:solidFill>
                  <a:srgbClr val="FF0000"/>
                </a:solidFill>
                <a:effectLst/>
                <a:latin typeface="Tahoma" panose="020B0604030504040204" pitchFamily="34" charset="0"/>
              </a:rPr>
              <a:t>Today we have an opportunity to build something different. For example, we can nurture an economy of the integral development of the poor, and not of providing assistance. </a:t>
            </a:r>
            <a:r>
              <a:rPr lang="en-US" altLang="ja-JP" sz="4400" b="0" i="0" dirty="0">
                <a:solidFill>
                  <a:srgbClr val="000000"/>
                </a:solidFill>
                <a:effectLst/>
                <a:latin typeface="Tahoma" panose="020B0604030504040204" pitchFamily="34" charset="0"/>
              </a:rPr>
              <a:t>By this I do not wish to condemn assistance: aid is important. I am thinking of the voluntary sector, which is one of the best structures of the Italian Church. Yes, aid does this, but we must go beyond this, to resolve the problems that lead us to provide aid. An economy that does not resort to remedies that in fact poison society, such as profits not linked to the creation of dignified jobs (see </a:t>
            </a:r>
            <a:r>
              <a:rPr lang="en-US" altLang="ja-JP" sz="4400" b="0" i="1" dirty="0">
                <a:solidFill>
                  <a:srgbClr val="663300"/>
                </a:solidFill>
                <a:effectLst/>
                <a:latin typeface="Tahoma" panose="020B0604030504040204" pitchFamily="34" charset="0"/>
                <a:hlinkClick r:id="rId3"/>
              </a:rPr>
              <a:t>EG</a:t>
            </a:r>
            <a:r>
              <a:rPr lang="en-US" altLang="ja-JP" sz="4400" b="0" i="0" dirty="0">
                <a:solidFill>
                  <a:srgbClr val="663300"/>
                </a:solidFill>
                <a:effectLst/>
                <a:latin typeface="Tahoma" panose="020B0604030504040204" pitchFamily="34" charset="0"/>
                <a:hlinkClick r:id="rId3"/>
              </a:rPr>
              <a:t>, 204</a:t>
            </a:r>
            <a:r>
              <a:rPr lang="en-US" altLang="ja-JP" sz="4400" b="0" i="0" dirty="0">
                <a:solidFill>
                  <a:srgbClr val="000000"/>
                </a:solidFill>
                <a:effectLst/>
                <a:latin typeface="Tahoma" panose="020B0604030504040204" pitchFamily="34" charset="0"/>
              </a:rPr>
              <a:t>). This type of profit is dissociated from the real economy, that which should bring benefits to the common people (see Encyclical</a:t>
            </a:r>
            <a:r>
              <a:rPr lang="en-US" altLang="ja-JP" sz="4400" b="0" i="1" dirty="0">
                <a:solidFill>
                  <a:srgbClr val="000000"/>
                </a:solidFill>
                <a:effectLst/>
                <a:latin typeface="Tahoma" panose="020B0604030504040204" pitchFamily="34" charset="0"/>
              </a:rPr>
              <a:t> </a:t>
            </a:r>
            <a:r>
              <a:rPr lang="en-US" altLang="ja-JP" sz="4400" b="0" i="1" dirty="0">
                <a:solidFill>
                  <a:srgbClr val="663300"/>
                </a:solidFill>
                <a:effectLst/>
                <a:latin typeface="Tahoma" panose="020B0604030504040204" pitchFamily="34" charset="0"/>
                <a:hlinkClick r:id="rId4"/>
              </a:rPr>
              <a:t>Laudato </a:t>
            </a:r>
            <a:r>
              <a:rPr lang="en-US" altLang="ja-JP" sz="4400" b="0" i="1" dirty="0" err="1">
                <a:solidFill>
                  <a:srgbClr val="663300"/>
                </a:solidFill>
                <a:effectLst/>
                <a:latin typeface="Tahoma" panose="020B0604030504040204" pitchFamily="34" charset="0"/>
                <a:hlinkClick r:id="rId4"/>
              </a:rPr>
              <a:t>si</a:t>
            </a:r>
            <a:r>
              <a:rPr lang="en-US" altLang="ja-JP" sz="4400" b="0" i="1" dirty="0">
                <a:solidFill>
                  <a:srgbClr val="663300"/>
                </a:solidFill>
                <a:effectLst/>
                <a:latin typeface="Tahoma" panose="020B0604030504040204" pitchFamily="34" charset="0"/>
                <a:hlinkClick r:id="rId4"/>
              </a:rPr>
              <a:t>’ [LS]</a:t>
            </a:r>
            <a:r>
              <a:rPr lang="en-US" altLang="ja-JP" sz="4400" b="0" i="0" dirty="0">
                <a:solidFill>
                  <a:srgbClr val="663300"/>
                </a:solidFill>
                <a:effectLst/>
                <a:latin typeface="Tahoma" panose="020B0604030504040204" pitchFamily="34" charset="0"/>
                <a:hlinkClick r:id="rId4"/>
              </a:rPr>
              <a:t>, 109</a:t>
            </a:r>
            <a:r>
              <a:rPr lang="en-US" altLang="ja-JP" sz="4400" b="0" i="0" dirty="0">
                <a:solidFill>
                  <a:srgbClr val="000000"/>
                </a:solidFill>
                <a:effectLst/>
                <a:latin typeface="Tahoma" panose="020B0604030504040204" pitchFamily="34" charset="0"/>
              </a:rPr>
              <a:t>), and in addition is at times indifferent to the damage inflicted to our common home. </a:t>
            </a:r>
            <a:r>
              <a:rPr lang="en-US" altLang="ja-JP" sz="4400" b="0" i="0" dirty="0">
                <a:solidFill>
                  <a:srgbClr val="FF0000"/>
                </a:solidFill>
                <a:effectLst/>
                <a:latin typeface="Tahoma" panose="020B0604030504040204" pitchFamily="34" charset="0"/>
              </a:rPr>
              <a:t>The preferential option for the poor, this ethical-social need that comes from God’s love (cf. </a:t>
            </a:r>
            <a:r>
              <a:rPr lang="en-US" altLang="ja-JP" sz="4400" b="0" i="0" dirty="0">
                <a:solidFill>
                  <a:srgbClr val="0563C1"/>
                </a:solidFill>
                <a:effectLst/>
                <a:latin typeface="Tahoma" panose="020B0604030504040204" pitchFamily="34" charset="0"/>
                <a:hlinkClick r:id="rId5">
                  <a:extLst>
                    <a:ext uri="{A12FA001-AC4F-418D-AE19-62706E023703}">
                      <ahyp:hlinkClr xmlns:ahyp="http://schemas.microsoft.com/office/drawing/2018/hyperlinkcolor" val="tx"/>
                    </a:ext>
                  </a:extLst>
                </a:hlinkClick>
              </a:rPr>
              <a:t> </a:t>
            </a:r>
            <a:r>
              <a:rPr lang="en-US" altLang="ja-JP" sz="4400" b="0" i="1" dirty="0">
                <a:solidFill>
                  <a:srgbClr val="FF0000"/>
                </a:solidFill>
                <a:effectLst/>
                <a:latin typeface="Tahoma" panose="020B0604030504040204" pitchFamily="34" charset="0"/>
                <a:hlinkClick r:id="rId5">
                  <a:extLst>
                    <a:ext uri="{A12FA001-AC4F-418D-AE19-62706E023703}">
                      <ahyp:hlinkClr xmlns:ahyp="http://schemas.microsoft.com/office/drawing/2018/hyperlinkcolor" val="tx"/>
                    </a:ext>
                  </a:extLst>
                </a:hlinkClick>
              </a:rPr>
              <a:t>LS</a:t>
            </a:r>
            <a:r>
              <a:rPr lang="en-US" altLang="ja-JP" sz="4400" b="0" i="0" dirty="0">
                <a:solidFill>
                  <a:srgbClr val="FF0000"/>
                </a:solidFill>
                <a:effectLst/>
                <a:latin typeface="Tahoma" panose="020B0604030504040204" pitchFamily="34" charset="0"/>
              </a:rPr>
              <a:t>, 158), inspires us to conceive of and design an economy where people, and especially the poorest, are at the </a:t>
            </a:r>
            <a:r>
              <a:rPr lang="en-US" altLang="ja-JP" sz="4400" b="0" i="0" dirty="0" err="1">
                <a:solidFill>
                  <a:srgbClr val="FF0000"/>
                </a:solidFill>
                <a:effectLst/>
                <a:latin typeface="Tahoma" panose="020B0604030504040204" pitchFamily="34" charset="0"/>
              </a:rPr>
              <a:t>centre</a:t>
            </a:r>
            <a:r>
              <a:rPr lang="en-US" altLang="ja-JP" sz="4400" b="0" i="0" dirty="0">
                <a:solidFill>
                  <a:srgbClr val="FF0000"/>
                </a:solidFill>
                <a:effectLst/>
                <a:latin typeface="Tahoma" panose="020B0604030504040204" pitchFamily="34" charset="0"/>
              </a:rPr>
              <a:t>.  </a:t>
            </a:r>
            <a:r>
              <a:rPr lang="en-US" altLang="ja-JP" sz="4400" b="0" i="0" dirty="0">
                <a:solidFill>
                  <a:srgbClr val="000000"/>
                </a:solidFill>
                <a:effectLst/>
                <a:latin typeface="Tahoma" panose="020B0604030504040204" pitchFamily="34" charset="0"/>
              </a:rPr>
              <a:t>And it also encourages us to plan the treatment of viruses by </a:t>
            </a:r>
            <a:r>
              <a:rPr lang="en-US" altLang="ja-JP" sz="4400" b="0" i="0" dirty="0" err="1">
                <a:solidFill>
                  <a:srgbClr val="000000"/>
                </a:solidFill>
                <a:effectLst/>
                <a:latin typeface="Tahoma" panose="020B0604030504040204" pitchFamily="34" charset="0"/>
              </a:rPr>
              <a:t>prioritising</a:t>
            </a:r>
            <a:r>
              <a:rPr lang="en-US" altLang="ja-JP" sz="4400" b="0" i="0" dirty="0">
                <a:solidFill>
                  <a:srgbClr val="000000"/>
                </a:solidFill>
                <a:effectLst/>
                <a:latin typeface="Tahoma" panose="020B0604030504040204" pitchFamily="34" charset="0"/>
              </a:rPr>
              <a:t> those who are most in need. It would be sad if, for the vaccine for Covid-19, priority were to be given to the richest!  It would be sad if this vaccine were to become the property of this nation or another, rather than universal and for all.  And what a scandal it would be if all the economic assistance we are observing - most of it with public money - were to focus on rescuing those industries that do not contribute to the inclusion of the excluded, the promotion of the least, the common good or the care of creation (</a:t>
            </a:r>
            <a:r>
              <a:rPr lang="en-US" altLang="ja-JP" sz="4400" b="0" i="1" dirty="0">
                <a:solidFill>
                  <a:srgbClr val="663300"/>
                </a:solidFill>
                <a:effectLst/>
                <a:latin typeface="Tahoma" panose="020B0604030504040204" pitchFamily="34" charset="0"/>
                <a:hlinkClick r:id="rId5"/>
              </a:rPr>
              <a:t>ibid</a:t>
            </a:r>
            <a:r>
              <a:rPr lang="en-US" altLang="ja-JP" sz="4400" b="0" i="0" dirty="0">
                <a:solidFill>
                  <a:srgbClr val="000000"/>
                </a:solidFill>
                <a:effectLst/>
                <a:latin typeface="Tahoma" panose="020B0604030504040204" pitchFamily="34" charset="0"/>
              </a:rPr>
              <a:t>.).  There are criteria for choosing which industries should be helped: those which contribute to the inclusion of the excluded, to the promotion of the last, to the common good and the care of creation. Four criteria.</a:t>
            </a: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141177" y="539068"/>
            <a:ext cx="4994659" cy="6243367"/>
          </a:xfrm>
        </p:spPr>
        <p:txBody>
          <a:bodyPr>
            <a:noAutofit/>
          </a:bodyPr>
          <a:lstStyle/>
          <a:p>
            <a:pPr marL="0" indent="0" algn="just">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だれもが</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今回の</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パンデミック</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がどの様な社会的帰結を招くのか心配</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しています。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だれもがです。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そして多くの</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人が、経済活動を再開し</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normality</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（通常状態）</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に戻りたいと思っています。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その気持ちは分かります</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。しかし</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戻る先の</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“normality”</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現在進行中の</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環境破壊</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と諸々の</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社会不正義が含まれてはなりません。</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今回</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のパンデミックは</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一つの危機</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です</a:t>
            </a:r>
            <a:r>
              <a:rPr lang="ja-JP" altLang="en-US" sz="1200" kern="100" dirty="0">
                <a:latin typeface="游ゴシック" panose="020B0400000000000000" pitchFamily="50" charset="-128"/>
                <a:cs typeface="Times New Roman" panose="02020603050405020304" pitchFamily="18" charset="0"/>
              </a:rPr>
              <a:t>。一つの危機</a:t>
            </a:r>
            <a:r>
              <a:rPr lang="ja-JP" altLang="ja-JP" sz="1200" kern="100" dirty="0">
                <a:latin typeface="游ゴシック" panose="020B0400000000000000" pitchFamily="50" charset="-128"/>
                <a:cs typeface="Times New Roman" panose="02020603050405020304" pitchFamily="18" charset="0"/>
              </a:rPr>
              <a:t>を脱</a:t>
            </a:r>
            <a:r>
              <a:rPr lang="ja-JP" altLang="en-US" sz="1200" kern="100" dirty="0">
                <a:latin typeface="游ゴシック" panose="020B0400000000000000" pitchFamily="50" charset="-128"/>
                <a:cs typeface="Times New Roman" panose="02020603050405020304" pitchFamily="18" charset="0"/>
              </a:rPr>
              <a:t>するとき</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私達は</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以前と同じ状態に</a:t>
            </a:r>
            <a:r>
              <a:rPr lang="ja-JP" altLang="en-US" sz="1200" kern="100" dirty="0">
                <a:latin typeface="游ゴシック" panose="020B0400000000000000" pitchFamily="50" charset="-128"/>
                <a:cs typeface="Times New Roman" panose="02020603050405020304" pitchFamily="18" charset="0"/>
              </a:rPr>
              <a:t>決して戻</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れません</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以前</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より良い状態で脱するか、</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より悪い状態で</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脱するか</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のどちらか</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ですから私達は、現在進行中の</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環境破壊</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と諸々の</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社会不正義に</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対抗できる、</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より良い状態で</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危機を脱しなければなりません。</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今</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私達</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は、</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今</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までとは違う</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something</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を築き上げる機会を手にしています。</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例えば</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困窮者</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を支援する</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のでなく</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困窮者自身による高次統合発展経済 </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(an economy of the integral development)</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に成長養分を与えるこ</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と</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が</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でき</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るはずで</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誤解しないで下さい。</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支援を否定しているのではありません。支援はとても大切です。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ここで想定しているのは、例えば</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Italian Church</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最も</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素晴らしい</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社会構造</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の一つであるボランティア</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経済セクターです。確かに、緊急援助でも支援はできます。しかし今、</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支援</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以上のことが必要なのです。則ちこの緊急援助を必要とする事態を招いた諸</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問題を解決する</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ために、その根本に踏み込む必要があるのです。本来の経済は、実際は</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社会</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の毒となってしまう薬、例えば、</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人間の尊厳に基づく雇用の創出に結びつかない</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profits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、この毒薬に頼ることはありません</a:t>
            </a:r>
            <a:r>
              <a:rPr lang="en-US" altLang="ja-JP" sz="1200" kern="100" dirty="0">
                <a:latin typeface="游ゴシック" panose="020B0400000000000000" pitchFamily="50" charset="-128"/>
                <a:cs typeface="Times New Roman" panose="02020603050405020304" pitchFamily="18" charset="0"/>
              </a:rPr>
              <a:t>(EG204)</a:t>
            </a:r>
            <a:r>
              <a:rPr lang="ja-JP" altLang="en-US" sz="1200" kern="100" dirty="0">
                <a:latin typeface="游ゴシック" panose="020B0400000000000000" pitchFamily="50" charset="-128"/>
                <a:cs typeface="Times New Roman" panose="02020603050405020304" pitchFamily="18" charset="0"/>
              </a:rPr>
              <a:t>。</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こうした</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profits</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万人に</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benefits</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をもたらす</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real economy</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から逸脱しており</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(LS109)</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の共通の家</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（訳補：地球）</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が受けるダメージにも往々にして無関心です。</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困窮者</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優先選択</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の原理は、</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神の愛</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から生ずる</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ethical-social need</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です</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(LS158)</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。従って、</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people</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の中の特に最困窮者</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を中心</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に据える本来の</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経済</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を</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conceive(</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概念捕捉</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solidFill>
                  <a:srgbClr val="FF0000"/>
                </a:solidFill>
                <a:latin typeface="游ゴシック" panose="020B0400000000000000" pitchFamily="50" charset="-128"/>
                <a:cs typeface="Times New Roman" panose="02020603050405020304" pitchFamily="18" charset="0"/>
              </a:rPr>
              <a:t>し制度</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設計する</a:t>
            </a:r>
            <a:r>
              <a:rPr lang="ja-JP" altLang="en-US" sz="1200" kern="100" dirty="0">
                <a:solidFill>
                  <a:srgbClr val="FF0000"/>
                </a:solidFill>
                <a:latin typeface="游ゴシック" panose="020B0400000000000000" pitchFamily="50" charset="-128"/>
                <a:cs typeface="Times New Roman" panose="02020603050405020304" pitchFamily="18" charset="0"/>
              </a:rPr>
              <a:t>よう、この原理は私達を</a:t>
            </a:r>
            <a:r>
              <a:rPr lang="en-US" altLang="ja-JP" sz="1200" kern="100" dirty="0">
                <a:solidFill>
                  <a:srgbClr val="FF0000"/>
                </a:solidFill>
                <a:latin typeface="游ゴシック" panose="020B0400000000000000" pitchFamily="50" charset="-128"/>
                <a:cs typeface="Times New Roman" panose="02020603050405020304" pitchFamily="18" charset="0"/>
              </a:rPr>
              <a:t>inspire</a:t>
            </a:r>
            <a:r>
              <a:rPr lang="ja-JP" altLang="en-US" sz="1200" kern="100" dirty="0">
                <a:solidFill>
                  <a:srgbClr val="FF0000"/>
                </a:solidFill>
                <a:latin typeface="游ゴシック" panose="020B0400000000000000" pitchFamily="50" charset="-128"/>
                <a:cs typeface="Times New Roman" panose="02020603050405020304" pitchFamily="18" charset="0"/>
              </a:rPr>
              <a:t>します</a:t>
            </a:r>
            <a:r>
              <a:rPr lang="ja-JP" altLang="en-US" sz="1200" kern="100" dirty="0">
                <a:latin typeface="游ゴシック" panose="020B0400000000000000" pitchFamily="50" charset="-128"/>
                <a:cs typeface="Times New Roman" panose="02020603050405020304" pitchFamily="18" charset="0"/>
              </a:rPr>
              <a:t>。</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また</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最困窮者を</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優先</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して</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ウ</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ィ</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ルス治療</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する</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計画</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に向かうよう私達を</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促します。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もしも</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covid-19</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のワクチンが富裕層に優先的に与えられることにな</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るとしたらとても</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嘆かわしいことです</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のワクチンが</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分け隔てなく全ての人</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のもので</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なく特定の国々のものとなるとしたら</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とても</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悲しいことです。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私達が見守る</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経済支援</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 </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その大半が</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public money</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でまかなわれます</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 </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、事態の根本的好転に何ら貢献しないものに集中する</a:t>
            </a:r>
            <a:r>
              <a:rPr lang="ja-JP" altLang="ja-JP" sz="1200" kern="100" dirty="0">
                <a:latin typeface="游ゴシック" panose="020B0400000000000000" pitchFamily="50" charset="-128"/>
                <a:cs typeface="Times New Roman" panose="02020603050405020304" pitchFamily="18" charset="0"/>
              </a:rPr>
              <a:t>としたらそれは</a:t>
            </a:r>
            <a:r>
              <a:rPr lang="en-US" altLang="ja-JP" sz="1200" kern="100" dirty="0">
                <a:latin typeface="游ゴシック" panose="020B0400000000000000" pitchFamily="50" charset="-128"/>
                <a:cs typeface="Times New Roman" panose="02020603050405020304" pitchFamily="18" charset="0"/>
              </a:rPr>
              <a:t>scandal</a:t>
            </a:r>
            <a:r>
              <a:rPr lang="ja-JP" altLang="ja-JP" sz="1200" kern="100" dirty="0">
                <a:latin typeface="游ゴシック" panose="020B0400000000000000" pitchFamily="50" charset="-128"/>
                <a:cs typeface="Times New Roman" panose="02020603050405020304" pitchFamily="18" charset="0"/>
              </a:rPr>
              <a:t>です</a:t>
            </a:r>
            <a:r>
              <a:rPr lang="en-US" altLang="ja-JP" sz="1200" kern="100" dirty="0">
                <a:latin typeface="游ゴシック" panose="020B0400000000000000" pitchFamily="50" charset="-128"/>
                <a:cs typeface="Times New Roman" panose="02020603050405020304" pitchFamily="18" charset="0"/>
              </a:rPr>
              <a:t>(</a:t>
            </a:r>
            <a:r>
              <a:rPr lang="ja-JP" altLang="ja-JP" sz="1200" kern="100" dirty="0">
                <a:latin typeface="游ゴシック" panose="020B0400000000000000" pitchFamily="50" charset="-128"/>
                <a:cs typeface="Times New Roman" panose="02020603050405020304" pitchFamily="18" charset="0"/>
              </a:rPr>
              <a:t>同参照</a:t>
            </a:r>
            <a:r>
              <a:rPr lang="en-US" altLang="ja-JP" sz="1200" kern="100" dirty="0">
                <a:latin typeface="游ゴシック" panose="020B0400000000000000" pitchFamily="50" charset="-128"/>
                <a:cs typeface="Times New Roman" panose="02020603050405020304" pitchFamily="18" charset="0"/>
              </a:rPr>
              <a:t>)</a:t>
            </a:r>
            <a:r>
              <a:rPr lang="ja-JP" altLang="ja-JP" sz="1200" kern="100" dirty="0">
                <a:latin typeface="游ゴシック" panose="020B0400000000000000" pitchFamily="50" charset="-128"/>
                <a:cs typeface="Times New Roman" panose="02020603050405020304" pitchFamily="18" charset="0"/>
              </a:rPr>
              <a:t>。</a:t>
            </a:r>
            <a:r>
              <a:rPr lang="en-US" altLang="ja-JP" sz="1200" kern="100" dirty="0">
                <a:latin typeface="游ゴシック" panose="020B0400000000000000" pitchFamily="50" charset="-128"/>
                <a:cs typeface="Times New Roman" panose="02020603050405020304" pitchFamily="18" charset="0"/>
              </a:rPr>
              <a:t>rescue</a:t>
            </a:r>
            <a:r>
              <a:rPr lang="ja-JP" altLang="en-US" sz="1200" kern="100" dirty="0">
                <a:latin typeface="游ゴシック" panose="020B0400000000000000" pitchFamily="50" charset="-128"/>
                <a:cs typeface="Times New Roman" panose="02020603050405020304" pitchFamily="18" charset="0"/>
              </a:rPr>
              <a:t>される</a:t>
            </a:r>
            <a:r>
              <a:rPr lang="en-US" altLang="ja-JP" sz="1200" kern="100" dirty="0">
                <a:latin typeface="游ゴシック" panose="020B0400000000000000" pitchFamily="50" charset="-128"/>
                <a:cs typeface="Times New Roman" panose="02020603050405020304" pitchFamily="18" charset="0"/>
              </a:rPr>
              <a:t>industries</a:t>
            </a:r>
            <a:r>
              <a:rPr lang="ja-JP" altLang="en-US" sz="1200" kern="100" dirty="0">
                <a:latin typeface="游ゴシック" panose="020B0400000000000000" pitchFamily="50" charset="-128"/>
                <a:cs typeface="Times New Roman" panose="02020603050405020304" pitchFamily="18" charset="0"/>
              </a:rPr>
              <a:t>に選ばれるのは、</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疎外された人を社会に迎え入れ、</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最も</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小さくされた人を力づけ、共通善</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あるいは</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creation</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保護を推進する</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、これらに何か</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貢献</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するものであるべきです。則ち</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被疎外者の包摂</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最も</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小さくされた人</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promotion</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、共通善</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creation</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保護</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、この四つが</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rescue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すべき</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industries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を選ぶ基準です。</a:t>
            </a:r>
            <a:endPar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4</a:t>
            </a:fld>
            <a:endParaRPr kumimoji="1" lang="ja-JP" altLang="en-US" dirty="0"/>
          </a:p>
        </p:txBody>
      </p:sp>
    </p:spTree>
    <p:extLst>
      <p:ext uri="{BB962C8B-B14F-4D97-AF65-F5344CB8AC3E}">
        <p14:creationId xmlns:p14="http://schemas.microsoft.com/office/powerpoint/2010/main" val="377807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8164" y="46038"/>
            <a:ext cx="9144000" cy="437966"/>
          </a:xfrm>
        </p:spPr>
        <p:txBody>
          <a:bodyPr>
            <a:noAutofit/>
          </a:bodyPr>
          <a:lstStyle/>
          <a:p>
            <a:pPr algn="ctr"/>
            <a:r>
              <a:rPr lang="en-US" altLang="ja-JP" sz="1600" b="1" dirty="0"/>
              <a:t>hope</a:t>
            </a:r>
            <a:r>
              <a:rPr lang="ja-JP" altLang="en-US" sz="1600" b="1" dirty="0"/>
              <a:t>に錨（いかり）を固定し</a:t>
            </a:r>
            <a:r>
              <a:rPr lang="en-US" altLang="ja-JP" sz="1600" b="1" dirty="0"/>
              <a:t>faith</a:t>
            </a:r>
            <a:r>
              <a:rPr lang="ja-JP" altLang="en-US" sz="1600" b="1" dirty="0"/>
              <a:t>に基礎を置いた、行動を伴う</a:t>
            </a:r>
            <a:r>
              <a:rPr lang="en-US" altLang="ja-JP" sz="1600" b="1" dirty="0"/>
              <a:t>love</a:t>
            </a:r>
            <a:r>
              <a:rPr lang="ja-JP" altLang="en-US" sz="1600" b="1" dirty="0"/>
              <a:t>のわざから始めるなら、</a:t>
            </a:r>
            <a:br>
              <a:rPr lang="en-US" altLang="ja-JP" sz="1600" b="1" dirty="0"/>
            </a:br>
            <a:r>
              <a:rPr lang="ja-JP" altLang="en-US" sz="1600" b="1" dirty="0"/>
              <a:t>より健全な地上世界が実現可能となります。しかしそう行動しないならば</a:t>
            </a:r>
            <a:r>
              <a:rPr lang="en-US" altLang="ja-JP" sz="1600" b="1" dirty="0"/>
              <a:t>...</a:t>
            </a:r>
            <a:r>
              <a:rPr lang="ja-JP" altLang="en-US" sz="1600" b="1" dirty="0"/>
              <a:t>。</a:t>
            </a:r>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8164" y="484004"/>
            <a:ext cx="4318907" cy="5424427"/>
          </a:xfrm>
        </p:spPr>
        <p:txBody>
          <a:bodyPr>
            <a:normAutofit fontScale="62500" lnSpcReduction="20000"/>
          </a:bodyPr>
          <a:lstStyle/>
          <a:p>
            <a:pPr marL="0" indent="0" algn="just">
              <a:lnSpc>
                <a:spcPct val="120000"/>
              </a:lnSpc>
              <a:buNone/>
            </a:pPr>
            <a:r>
              <a:rPr lang="en-US" altLang="ja-JP" sz="2100" b="0" i="0" dirty="0">
                <a:solidFill>
                  <a:srgbClr val="000000"/>
                </a:solidFill>
                <a:effectLst/>
                <a:latin typeface="Tahoma" panose="020B0604030504040204" pitchFamily="34" charset="0"/>
              </a:rPr>
              <a:t>If the virus were to intensify again in a world that is unjust to the poor and vulnerable, then we must change this world.  Following the example of Jesus, the doctor of integral divine love, that is, of physical, social and spiritual healing (cf. </a:t>
            </a:r>
            <a:r>
              <a:rPr lang="en-US" altLang="ja-JP" sz="2100" b="0" i="1" dirty="0">
                <a:solidFill>
                  <a:srgbClr val="000000"/>
                </a:solidFill>
                <a:effectLst/>
                <a:latin typeface="Tahoma" panose="020B0604030504040204" pitchFamily="34" charset="0"/>
              </a:rPr>
              <a:t>Jn</a:t>
            </a:r>
            <a:r>
              <a:rPr lang="en-US" altLang="ja-JP" sz="2100" b="0" i="0" dirty="0">
                <a:solidFill>
                  <a:srgbClr val="000000"/>
                </a:solidFill>
                <a:effectLst/>
                <a:latin typeface="Tahoma" panose="020B0604030504040204" pitchFamily="34" charset="0"/>
              </a:rPr>
              <a:t> 5:6-9) - like the healing worked by Jesus - we must act now, to heal the epidemics caused by small, invisible viruses, and to heal those caused by the great and visible social injustices.  I propose that this be done by starting from the love of God, placing the peripheries at the </a:t>
            </a:r>
            <a:r>
              <a:rPr lang="en-US" altLang="ja-JP" sz="2100" b="0" i="0" dirty="0" err="1">
                <a:solidFill>
                  <a:srgbClr val="000000"/>
                </a:solidFill>
                <a:effectLst/>
                <a:latin typeface="Tahoma" panose="020B0604030504040204" pitchFamily="34" charset="0"/>
              </a:rPr>
              <a:t>centre</a:t>
            </a:r>
            <a:r>
              <a:rPr lang="en-US" altLang="ja-JP" sz="2100" b="0" i="0" dirty="0">
                <a:solidFill>
                  <a:srgbClr val="000000"/>
                </a:solidFill>
                <a:effectLst/>
                <a:latin typeface="Tahoma" panose="020B0604030504040204" pitchFamily="34" charset="0"/>
              </a:rPr>
              <a:t> and the last in first place.  Do not forget that protocol by which we will be judged, Matthew, chapter 25.  Let us put it into practice in this recovery from the epidemic. </a:t>
            </a:r>
            <a:r>
              <a:rPr lang="en-US" altLang="ja-JP" sz="2100" dirty="0">
                <a:solidFill>
                  <a:srgbClr val="000000"/>
                </a:solidFill>
                <a:latin typeface="Tahoma" panose="020B0604030504040204" pitchFamily="34" charset="0"/>
              </a:rPr>
              <a:t> </a:t>
            </a:r>
            <a:r>
              <a:rPr lang="en-US" altLang="ja-JP" sz="2100" b="0" i="0" dirty="0">
                <a:solidFill>
                  <a:srgbClr val="FF0000"/>
                </a:solidFill>
                <a:effectLst/>
                <a:latin typeface="Tahoma" panose="020B0604030504040204" pitchFamily="34" charset="0"/>
              </a:rPr>
              <a:t>And starting from this tangible love - as the Gospel says, there - anchored in hope and founded in faith, a healthier world will be possible.   </a:t>
            </a:r>
            <a:r>
              <a:rPr lang="en-US" altLang="ja-JP" sz="2100" b="0" i="0" dirty="0">
                <a:solidFill>
                  <a:srgbClr val="000000"/>
                </a:solidFill>
                <a:effectLst/>
                <a:latin typeface="Tahoma" panose="020B0604030504040204" pitchFamily="34" charset="0"/>
              </a:rPr>
              <a:t>Otherwise, we will come out of the crisis worse.  May the Lord help us, and give us the strength to come out of it better, responding to the needs of today’s world.   Thank you.</a:t>
            </a:r>
          </a:p>
          <a:p>
            <a:pPr marL="0" indent="0" algn="just">
              <a:lnSpc>
                <a:spcPct val="120000"/>
              </a:lnSpc>
              <a:buNone/>
            </a:pPr>
            <a:endParaRPr lang="en-US" altLang="ja-JP" sz="1900" dirty="0">
              <a:solidFill>
                <a:srgbClr val="000000"/>
              </a:solidFill>
              <a:latin typeface="Tahoma" panose="020B0604030504040204" pitchFamily="34" charset="0"/>
            </a:endParaRPr>
          </a:p>
          <a:p>
            <a:pPr marL="0" indent="0" algn="just">
              <a:buNone/>
            </a:pPr>
            <a:r>
              <a:rPr lang="en-US" altLang="ja-JP" sz="1800" b="0" i="0" dirty="0">
                <a:solidFill>
                  <a:srgbClr val="663300"/>
                </a:solidFill>
                <a:effectLst/>
                <a:latin typeface="Tahoma" panose="020B0604030504040204" pitchFamily="34" charset="0"/>
              </a:rPr>
              <a:t>[1]</a:t>
            </a:r>
            <a:r>
              <a:rPr lang="en-US" altLang="ja-JP" sz="1800" b="0" i="0" dirty="0">
                <a:solidFill>
                  <a:srgbClr val="000000"/>
                </a:solidFill>
                <a:effectLst/>
                <a:latin typeface="Tahoma" panose="020B0604030504040204" pitchFamily="34" charset="0"/>
              </a:rPr>
              <a:t> See Congregation for the Doctrine of the Faith</a:t>
            </a:r>
            <a:r>
              <a:rPr lang="en-US" altLang="ja-JP" sz="1800" b="0" i="1" dirty="0">
                <a:solidFill>
                  <a:srgbClr val="000000"/>
                </a:solidFill>
                <a:effectLst/>
                <a:latin typeface="Tahoma" panose="020B0604030504040204" pitchFamily="34" charset="0"/>
              </a:rPr>
              <a:t>, </a:t>
            </a:r>
            <a:r>
              <a:rPr lang="en-US" altLang="ja-JP" sz="1800" b="0" i="1" dirty="0">
                <a:solidFill>
                  <a:srgbClr val="663300"/>
                </a:solidFill>
                <a:effectLst/>
                <a:latin typeface="Tahoma" panose="020B0604030504040204" pitchFamily="34" charset="0"/>
                <a:hlinkClick r:id="rId3"/>
              </a:rPr>
              <a:t>Instruction on some aspects of “Liberation Theology”</a:t>
            </a:r>
            <a:r>
              <a:rPr lang="en-US" altLang="ja-JP" sz="1800" b="0" i="0" dirty="0">
                <a:solidFill>
                  <a:srgbClr val="000000"/>
                </a:solidFill>
                <a:effectLst/>
                <a:latin typeface="Tahoma" panose="020B0604030504040204" pitchFamily="34" charset="0"/>
              </a:rPr>
              <a:t>, (1984), chap. V.</a:t>
            </a:r>
          </a:p>
          <a:p>
            <a:pPr marL="0" indent="0" algn="just">
              <a:buNone/>
            </a:pPr>
            <a:r>
              <a:rPr lang="en-US" altLang="ja-JP" sz="1800" b="0" i="0" dirty="0">
                <a:solidFill>
                  <a:srgbClr val="663300"/>
                </a:solidFill>
                <a:effectLst/>
                <a:latin typeface="Tahoma" panose="020B0604030504040204" pitchFamily="34" charset="0"/>
              </a:rPr>
              <a:t>[2]</a:t>
            </a:r>
            <a:r>
              <a:rPr lang="en-US" altLang="ja-JP" sz="1800" b="0" i="0" dirty="0">
                <a:solidFill>
                  <a:srgbClr val="000000"/>
                </a:solidFill>
                <a:effectLst/>
                <a:latin typeface="Tahoma" panose="020B0604030504040204" pitchFamily="34" charset="0"/>
              </a:rPr>
              <a:t> Benedict XVI, </a:t>
            </a:r>
            <a:r>
              <a:rPr lang="en-US" altLang="ja-JP" sz="1800" b="0" i="1" dirty="0">
                <a:solidFill>
                  <a:srgbClr val="663300"/>
                </a:solidFill>
                <a:effectLst/>
                <a:latin typeface="Tahoma" panose="020B0604030504040204" pitchFamily="34" charset="0"/>
                <a:hlinkClick r:id="rId4"/>
              </a:rPr>
              <a:t>Address at the Inaugural Session of the Fifth General Conference of the Bishops of Latin America and the Caribbean</a:t>
            </a:r>
            <a:r>
              <a:rPr lang="en-US" altLang="ja-JP" sz="1800" b="0" i="0" dirty="0">
                <a:solidFill>
                  <a:srgbClr val="000000"/>
                </a:solidFill>
                <a:effectLst/>
                <a:latin typeface="Tahoma" panose="020B0604030504040204" pitchFamily="34" charset="0"/>
              </a:rPr>
              <a:t> (13 May 2007).</a:t>
            </a:r>
          </a:p>
          <a:p>
            <a:pPr marL="0" indent="0" algn="just">
              <a:lnSpc>
                <a:spcPct val="120000"/>
              </a:lnSpc>
              <a:buNone/>
            </a:pPr>
            <a:endParaRPr lang="en-US" altLang="ja-JP" sz="1800" b="0" i="0" dirty="0">
              <a:solidFill>
                <a:srgbClr val="000000"/>
              </a:solidFill>
              <a:effectLst/>
              <a:latin typeface="Tahoma" panose="020B0604030504040204" pitchFamily="34" charset="0"/>
            </a:endParaRPr>
          </a:p>
          <a:p>
            <a:pPr marL="0" indent="0" algn="just">
              <a:lnSpc>
                <a:spcPct val="120000"/>
              </a:lnSpc>
              <a:buNone/>
            </a:pPr>
            <a:endParaRPr lang="ja-JP" altLang="en-US" dirty="0"/>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261757" y="484004"/>
            <a:ext cx="4874079" cy="6243367"/>
          </a:xfrm>
        </p:spPr>
        <p:txBody>
          <a:bodyPr>
            <a:noAutofit/>
          </a:bodyPr>
          <a:lstStyle/>
          <a:p>
            <a:pPr marL="0" indent="0" algn="just">
              <a:lnSpc>
                <a:spcPct val="100000"/>
              </a:lnSpc>
              <a:buNone/>
            </a:pPr>
            <a:r>
              <a:rPr lang="ja-JP" altLang="en-US" sz="1200" kern="100" dirty="0">
                <a:effectLst/>
                <a:latin typeface="+mn-ea"/>
                <a:cs typeface="Times New Roman" panose="02020603050405020304" pitchFamily="18" charset="0"/>
              </a:rPr>
              <a:t>地上世界が</a:t>
            </a:r>
            <a:r>
              <a:rPr lang="ja-JP" altLang="ja-JP" sz="1200" kern="100" dirty="0">
                <a:effectLst/>
                <a:latin typeface="+mn-ea"/>
                <a:cs typeface="Times New Roman" panose="02020603050405020304" pitchFamily="18" charset="0"/>
              </a:rPr>
              <a:t>貧しい人や弱い立場にある人に</a:t>
            </a:r>
            <a:r>
              <a:rPr lang="ja-JP" altLang="en-US" sz="1200" kern="100" dirty="0">
                <a:effectLst/>
                <a:latin typeface="+mn-ea"/>
                <a:cs typeface="Times New Roman" panose="02020603050405020304" pitchFamily="18" charset="0"/>
              </a:rPr>
              <a:t>とって</a:t>
            </a:r>
            <a:r>
              <a:rPr lang="en-US" altLang="ja-JP" sz="1200" kern="100" dirty="0">
                <a:effectLst/>
                <a:latin typeface="+mn-ea"/>
                <a:cs typeface="Times New Roman" panose="02020603050405020304" pitchFamily="18" charset="0"/>
              </a:rPr>
              <a:t>unjust</a:t>
            </a:r>
            <a:r>
              <a:rPr lang="ja-JP" altLang="en-US" sz="1200" kern="100" dirty="0">
                <a:effectLst/>
                <a:latin typeface="+mn-ea"/>
                <a:cs typeface="Times New Roman" panose="02020603050405020304" pitchFamily="18" charset="0"/>
              </a:rPr>
              <a:t>（不当）であるために、今回の様な</a:t>
            </a:r>
            <a:r>
              <a:rPr lang="ja-JP" altLang="ja-JP" sz="1200" kern="100" dirty="0">
                <a:effectLst/>
                <a:latin typeface="+mn-ea"/>
                <a:cs typeface="Times New Roman" panose="02020603050405020304" pitchFamily="18" charset="0"/>
              </a:rPr>
              <a:t>ウ</a:t>
            </a:r>
            <a:r>
              <a:rPr lang="ja-JP" altLang="en-US" sz="1200" kern="100" dirty="0">
                <a:effectLst/>
                <a:latin typeface="+mn-ea"/>
                <a:cs typeface="Times New Roman" panose="02020603050405020304" pitchFamily="18" charset="0"/>
              </a:rPr>
              <a:t>ｨ</a:t>
            </a:r>
            <a:r>
              <a:rPr lang="ja-JP" altLang="ja-JP" sz="1200" kern="100" dirty="0">
                <a:effectLst/>
                <a:latin typeface="+mn-ea"/>
                <a:cs typeface="Times New Roman" panose="02020603050405020304" pitchFamily="18" charset="0"/>
              </a:rPr>
              <a:t>ルスが</a:t>
            </a:r>
            <a:r>
              <a:rPr lang="ja-JP" altLang="en-US" sz="1200" kern="100" dirty="0">
                <a:effectLst/>
                <a:latin typeface="+mn-ea"/>
                <a:cs typeface="Times New Roman" panose="02020603050405020304" pitchFamily="18" charset="0"/>
              </a:rPr>
              <a:t>幾度となく</a:t>
            </a:r>
            <a:r>
              <a:rPr lang="ja-JP" altLang="ja-JP" sz="1200" kern="100" dirty="0">
                <a:effectLst/>
                <a:latin typeface="+mn-ea"/>
                <a:cs typeface="Times New Roman" panose="02020603050405020304" pitchFamily="18" charset="0"/>
              </a:rPr>
              <a:t>猛威を振るう</a:t>
            </a:r>
            <a:r>
              <a:rPr lang="ja-JP" altLang="en-US" sz="1200" kern="100" dirty="0">
                <a:effectLst/>
                <a:latin typeface="+mn-ea"/>
                <a:cs typeface="Times New Roman" panose="02020603050405020304" pitchFamily="18" charset="0"/>
              </a:rPr>
              <a:t>のならば</a:t>
            </a:r>
            <a:r>
              <a:rPr lang="ja-JP" altLang="ja-JP" sz="1200" kern="100" dirty="0">
                <a:effectLst/>
                <a:latin typeface="+mn-ea"/>
                <a:cs typeface="Times New Roman" panose="02020603050405020304" pitchFamily="18" charset="0"/>
              </a:rPr>
              <a:t>、</a:t>
            </a:r>
            <a:r>
              <a:rPr lang="ja-JP" altLang="en-US" sz="1200" kern="100" dirty="0">
                <a:effectLst/>
                <a:latin typeface="+mn-ea"/>
                <a:cs typeface="Times New Roman" panose="02020603050405020304" pitchFamily="18" charset="0"/>
              </a:rPr>
              <a:t>当然</a:t>
            </a:r>
            <a:r>
              <a:rPr lang="ja-JP" altLang="ja-JP" sz="1200" kern="100" dirty="0">
                <a:effectLst/>
                <a:latin typeface="+mn-ea"/>
                <a:cs typeface="Times New Roman" panose="02020603050405020304" pitchFamily="18" charset="0"/>
              </a:rPr>
              <a:t>、</a:t>
            </a:r>
            <a:r>
              <a:rPr lang="ja-JP" altLang="en-US" sz="1200" kern="100" dirty="0">
                <a:effectLst/>
                <a:latin typeface="+mn-ea"/>
                <a:cs typeface="Times New Roman" panose="02020603050405020304" pitchFamily="18" charset="0"/>
              </a:rPr>
              <a:t>この地上世界そのものを根本的に</a:t>
            </a:r>
            <a:r>
              <a:rPr lang="ja-JP" altLang="ja-JP" sz="1200" kern="100" dirty="0">
                <a:effectLst/>
                <a:latin typeface="+mn-ea"/>
                <a:cs typeface="Times New Roman" panose="02020603050405020304" pitchFamily="18" charset="0"/>
              </a:rPr>
              <a:t>変えなければなりません。身体的、社会的、霊的な</a:t>
            </a:r>
            <a:r>
              <a:rPr lang="ja-JP" altLang="en-US" sz="1200" kern="100" dirty="0">
                <a:effectLst/>
                <a:latin typeface="+mn-ea"/>
                <a:cs typeface="Times New Roman" panose="02020603050405020304" pitchFamily="18" charset="0"/>
              </a:rPr>
              <a:t>癒し</a:t>
            </a:r>
            <a:r>
              <a:rPr lang="en-US" altLang="ja-JP" sz="1200" kern="100" dirty="0">
                <a:effectLst/>
                <a:latin typeface="+mn-ea"/>
                <a:cs typeface="Times New Roman" panose="02020603050405020304" pitchFamily="18" charset="0"/>
              </a:rPr>
              <a:t>(</a:t>
            </a:r>
            <a:r>
              <a:rPr lang="ja-JP" altLang="ja-JP" sz="1200" kern="100" dirty="0">
                <a:latin typeface="+mn-ea"/>
                <a:cs typeface="Times New Roman" panose="02020603050405020304" pitchFamily="18" charset="0"/>
              </a:rPr>
              <a:t>ヨハネ</a:t>
            </a:r>
            <a:r>
              <a:rPr lang="en-US" altLang="ja-JP" sz="1200" kern="100" dirty="0">
                <a:latin typeface="+mn-ea"/>
                <a:cs typeface="Times New Roman" panose="02020603050405020304" pitchFamily="18" charset="0"/>
              </a:rPr>
              <a:t>5</a:t>
            </a:r>
            <a:r>
              <a:rPr lang="ja-JP" altLang="ja-JP" sz="1200" kern="100" dirty="0">
                <a:latin typeface="+mn-ea"/>
                <a:cs typeface="Times New Roman" panose="02020603050405020304" pitchFamily="18" charset="0"/>
              </a:rPr>
              <a:t>・</a:t>
            </a:r>
            <a:r>
              <a:rPr lang="en-US" altLang="ja-JP" sz="1200" kern="100" dirty="0">
                <a:latin typeface="+mn-ea"/>
                <a:cs typeface="Times New Roman" panose="02020603050405020304" pitchFamily="18" charset="0"/>
              </a:rPr>
              <a:t>6</a:t>
            </a:r>
            <a:r>
              <a:rPr lang="ja-JP" altLang="ja-JP" sz="1200" kern="100" dirty="0">
                <a:latin typeface="+mn-ea"/>
                <a:cs typeface="Times New Roman" panose="02020603050405020304" pitchFamily="18" charset="0"/>
              </a:rPr>
              <a:t>－</a:t>
            </a:r>
            <a:r>
              <a:rPr lang="en-US" altLang="ja-JP" sz="1200" kern="100" dirty="0">
                <a:latin typeface="+mn-ea"/>
                <a:cs typeface="Times New Roman" panose="02020603050405020304" pitchFamily="18" charset="0"/>
              </a:rPr>
              <a:t>9)</a:t>
            </a:r>
            <a:r>
              <a:rPr lang="ja-JP" altLang="ja-JP" sz="1200" kern="100" dirty="0">
                <a:latin typeface="+mn-ea"/>
                <a:cs typeface="Times New Roman" panose="02020603050405020304" pitchFamily="18" charset="0"/>
              </a:rPr>
              <a:t>を</a:t>
            </a:r>
            <a:r>
              <a:rPr lang="ja-JP" altLang="ja-JP" sz="1200" kern="100" dirty="0">
                <a:effectLst/>
                <a:latin typeface="+mn-ea"/>
                <a:cs typeface="Times New Roman" panose="02020603050405020304" pitchFamily="18" charset="0"/>
              </a:rPr>
              <a:t>もたらす、</a:t>
            </a:r>
            <a:r>
              <a:rPr lang="en-US" altLang="ja-JP" sz="1200" kern="100" dirty="0">
                <a:effectLst/>
                <a:latin typeface="+mn-ea"/>
                <a:cs typeface="Times New Roman" panose="02020603050405020304" pitchFamily="18" charset="0"/>
              </a:rPr>
              <a:t>integral (</a:t>
            </a:r>
            <a:r>
              <a:rPr lang="ja-JP" altLang="en-US" sz="1200" kern="100" dirty="0">
                <a:effectLst/>
                <a:latin typeface="+mn-ea"/>
                <a:cs typeface="Times New Roman" panose="02020603050405020304" pitchFamily="18" charset="0"/>
              </a:rPr>
              <a:t>高次統合的</a:t>
            </a:r>
            <a:r>
              <a:rPr lang="en-US" altLang="ja-JP" sz="1200" kern="100" dirty="0">
                <a:effectLst/>
                <a:latin typeface="+mn-ea"/>
                <a:cs typeface="Times New Roman" panose="02020603050405020304" pitchFamily="18" charset="0"/>
              </a:rPr>
              <a:t>)</a:t>
            </a:r>
            <a:r>
              <a:rPr lang="ja-JP" altLang="en-US" sz="1200" kern="100" dirty="0">
                <a:effectLst/>
                <a:latin typeface="+mn-ea"/>
                <a:cs typeface="Times New Roman" panose="02020603050405020304" pitchFamily="18" charset="0"/>
              </a:rPr>
              <a:t>な</a:t>
            </a:r>
            <a:r>
              <a:rPr lang="ja-JP" altLang="ja-JP" sz="1200" kern="100" dirty="0">
                <a:effectLst/>
                <a:latin typeface="+mn-ea"/>
                <a:cs typeface="Times New Roman" panose="02020603050405020304" pitchFamily="18" charset="0"/>
              </a:rPr>
              <a:t>神の愛の医師であるイエスの模範に</a:t>
            </a:r>
            <a:r>
              <a:rPr lang="ja-JP" altLang="ja-JP" sz="1200" kern="100" dirty="0">
                <a:latin typeface="+mn-ea"/>
                <a:cs typeface="Times New Roman" panose="02020603050405020304" pitchFamily="18" charset="0"/>
              </a:rPr>
              <a:t>従い、</a:t>
            </a:r>
            <a:r>
              <a:rPr lang="ja-JP" altLang="en-US" sz="1200" kern="100" dirty="0">
                <a:latin typeface="+mn-ea"/>
                <a:cs typeface="Times New Roman" panose="02020603050405020304" pitchFamily="18" charset="0"/>
              </a:rPr>
              <a:t>私達は</a:t>
            </a:r>
            <a:r>
              <a:rPr lang="ja-JP" altLang="ja-JP" sz="1200" kern="100" dirty="0">
                <a:latin typeface="+mn-ea"/>
                <a:cs typeface="Times New Roman" panose="02020603050405020304" pitchFamily="18" charset="0"/>
              </a:rPr>
              <a:t>今こそ行動しなければなりません。イエス</a:t>
            </a:r>
            <a:r>
              <a:rPr lang="ja-JP" altLang="ja-JP" sz="1200" kern="100" dirty="0">
                <a:effectLst/>
                <a:latin typeface="+mn-ea"/>
                <a:cs typeface="Times New Roman" panose="02020603050405020304" pitchFamily="18" charset="0"/>
              </a:rPr>
              <a:t>の</a:t>
            </a:r>
            <a:r>
              <a:rPr lang="ja-JP" altLang="en-US" sz="1200" kern="100" dirty="0">
                <a:effectLst/>
                <a:latin typeface="+mn-ea"/>
                <a:cs typeface="Times New Roman" panose="02020603050405020304" pitchFamily="18" charset="0"/>
              </a:rPr>
              <a:t>癒し</a:t>
            </a:r>
            <a:r>
              <a:rPr lang="ja-JP" altLang="ja-JP" sz="1200" kern="100" dirty="0">
                <a:effectLst/>
                <a:latin typeface="+mn-ea"/>
                <a:cs typeface="Times New Roman" panose="02020603050405020304" pitchFamily="18" charset="0"/>
              </a:rPr>
              <a:t>のわざに倣いつつ、この目に見えない</a:t>
            </a:r>
            <a:r>
              <a:rPr lang="ja-JP" altLang="en-US" sz="1200" kern="100" dirty="0">
                <a:effectLst/>
                <a:latin typeface="+mn-ea"/>
                <a:cs typeface="Times New Roman" panose="02020603050405020304" pitchFamily="18" charset="0"/>
              </a:rPr>
              <a:t>小さな</a:t>
            </a:r>
            <a:r>
              <a:rPr lang="ja-JP" altLang="ja-JP" sz="1200" kern="100" dirty="0">
                <a:effectLst/>
                <a:latin typeface="+mn-ea"/>
                <a:cs typeface="Times New Roman" panose="02020603050405020304" pitchFamily="18" charset="0"/>
              </a:rPr>
              <a:t>ウ</a:t>
            </a:r>
            <a:r>
              <a:rPr lang="ja-JP" altLang="en-US" sz="1200" kern="100" dirty="0">
                <a:effectLst/>
                <a:latin typeface="+mn-ea"/>
                <a:cs typeface="Times New Roman" panose="02020603050405020304" pitchFamily="18" charset="0"/>
              </a:rPr>
              <a:t>ｨ</a:t>
            </a:r>
            <a:r>
              <a:rPr lang="ja-JP" altLang="ja-JP" sz="1200" kern="100" dirty="0">
                <a:effectLst/>
                <a:latin typeface="+mn-ea"/>
                <a:cs typeface="Times New Roman" panose="02020603050405020304" pitchFamily="18" charset="0"/>
              </a:rPr>
              <a:t>ルスによる感染症を</a:t>
            </a:r>
            <a:r>
              <a:rPr lang="ja-JP" altLang="en-US" sz="1200" kern="100" dirty="0">
                <a:effectLst/>
                <a:latin typeface="+mn-ea"/>
                <a:cs typeface="Times New Roman" panose="02020603050405020304" pitchFamily="18" charset="0"/>
              </a:rPr>
              <a:t>治療し</a:t>
            </a:r>
            <a:r>
              <a:rPr lang="ja-JP" altLang="ja-JP" sz="1200" kern="100" dirty="0">
                <a:effectLst/>
                <a:latin typeface="+mn-ea"/>
                <a:cs typeface="Times New Roman" panose="02020603050405020304" pitchFamily="18" charset="0"/>
              </a:rPr>
              <a:t>、目にみえる</a:t>
            </a:r>
            <a:r>
              <a:rPr lang="ja-JP" altLang="en-US" sz="1200" kern="100" dirty="0">
                <a:effectLst/>
                <a:latin typeface="+mn-ea"/>
                <a:cs typeface="Times New Roman" panose="02020603050405020304" pitchFamily="18" charset="0"/>
              </a:rPr>
              <a:t>大きな</a:t>
            </a:r>
            <a:r>
              <a:rPr lang="ja-JP" altLang="ja-JP" sz="1200" kern="100" dirty="0">
                <a:effectLst/>
                <a:latin typeface="+mn-ea"/>
                <a:cs typeface="Times New Roman" panose="02020603050405020304" pitchFamily="18" charset="0"/>
              </a:rPr>
              <a:t>社会不正義を解決</a:t>
            </a:r>
            <a:r>
              <a:rPr lang="ja-JP" altLang="en-US" sz="1200" kern="100" dirty="0">
                <a:effectLst/>
                <a:latin typeface="+mn-ea"/>
                <a:cs typeface="Times New Roman" panose="02020603050405020304" pitchFamily="18" charset="0"/>
              </a:rPr>
              <a:t>しなければなりません。</a:t>
            </a:r>
            <a:r>
              <a:rPr lang="ja-JP" altLang="ja-JP" sz="1200" kern="100" dirty="0">
                <a:effectLst/>
                <a:latin typeface="+mn-ea"/>
                <a:cs typeface="Times New Roman" panose="02020603050405020304" pitchFamily="18" charset="0"/>
              </a:rPr>
              <a:t>そうするにあたり、神の愛のもとに行動し始めること、</a:t>
            </a:r>
            <a:r>
              <a:rPr lang="ja-JP" altLang="en-US" sz="1200" kern="100" dirty="0">
                <a:effectLst/>
                <a:latin typeface="+mn-ea"/>
                <a:cs typeface="Times New Roman" panose="02020603050405020304" pitchFamily="18" charset="0"/>
              </a:rPr>
              <a:t>則ち、周辺</a:t>
            </a:r>
            <a:r>
              <a:rPr lang="ja-JP" altLang="ja-JP" sz="1200" kern="100" dirty="0">
                <a:effectLst/>
                <a:latin typeface="+mn-ea"/>
                <a:cs typeface="Times New Roman" panose="02020603050405020304" pitchFamily="18" charset="0"/>
              </a:rPr>
              <a:t>を中心にもってくること、</a:t>
            </a:r>
            <a:r>
              <a:rPr lang="ja-JP" altLang="en-US" sz="1200" kern="100" dirty="0">
                <a:effectLst/>
                <a:latin typeface="+mn-ea"/>
                <a:cs typeface="Times New Roman" panose="02020603050405020304" pitchFamily="18" charset="0"/>
              </a:rPr>
              <a:t>最後尾の者を</a:t>
            </a:r>
            <a:r>
              <a:rPr lang="ja-JP" altLang="ja-JP" sz="1200" kern="100" dirty="0">
                <a:effectLst/>
                <a:latin typeface="+mn-ea"/>
                <a:cs typeface="Times New Roman" panose="02020603050405020304" pitchFamily="18" charset="0"/>
              </a:rPr>
              <a:t>最初に</a:t>
            </a:r>
            <a:r>
              <a:rPr lang="ja-JP" altLang="en-US" sz="1200" kern="100" dirty="0">
                <a:effectLst/>
                <a:latin typeface="+mn-ea"/>
                <a:cs typeface="Times New Roman" panose="02020603050405020304" pitchFamily="18" charset="0"/>
              </a:rPr>
              <a:t>もってくる</a:t>
            </a:r>
            <a:r>
              <a:rPr lang="ja-JP" altLang="ja-JP" sz="1200" kern="100" dirty="0">
                <a:effectLst/>
                <a:latin typeface="+mn-ea"/>
                <a:cs typeface="Times New Roman" panose="02020603050405020304" pitchFamily="18" charset="0"/>
              </a:rPr>
              <a:t>ことを提案したいと思います。</a:t>
            </a:r>
            <a:r>
              <a:rPr lang="ja-JP" altLang="en-US" sz="1200" kern="100" dirty="0">
                <a:effectLst/>
                <a:latin typeface="+mn-ea"/>
                <a:cs typeface="Times New Roman" panose="02020603050405020304" pitchFamily="18" charset="0"/>
              </a:rPr>
              <a:t>私達</a:t>
            </a:r>
            <a:r>
              <a:rPr lang="ja-JP" altLang="ja-JP" sz="1200" kern="100" dirty="0">
                <a:effectLst/>
                <a:latin typeface="+mn-ea"/>
                <a:cs typeface="Times New Roman" panose="02020603050405020304" pitchFamily="18" charset="0"/>
              </a:rPr>
              <a:t>が</a:t>
            </a:r>
            <a:r>
              <a:rPr lang="ja-JP" altLang="en-US" sz="1200" kern="100" dirty="0">
                <a:effectLst/>
                <a:latin typeface="+mn-ea"/>
                <a:cs typeface="Times New Roman" panose="02020603050405020304" pitchFamily="18" charset="0"/>
              </a:rPr>
              <a:t>最後の審判で</a:t>
            </a:r>
            <a:r>
              <a:rPr lang="ja-JP" altLang="ja-JP" sz="1200" kern="100" dirty="0">
                <a:effectLst/>
                <a:latin typeface="+mn-ea"/>
                <a:cs typeface="Times New Roman" panose="02020603050405020304" pitchFamily="18" charset="0"/>
              </a:rPr>
              <a:t>裁かれる基準、マタイによる福音書の</a:t>
            </a:r>
            <a:r>
              <a:rPr lang="en-US" altLang="ja-JP" sz="1200" kern="100" dirty="0">
                <a:effectLst/>
                <a:latin typeface="+mn-ea"/>
                <a:cs typeface="Times New Roman" panose="02020603050405020304" pitchFamily="18" charset="0"/>
              </a:rPr>
              <a:t>25</a:t>
            </a:r>
            <a:r>
              <a:rPr lang="ja-JP" altLang="ja-JP" sz="1200" kern="100" dirty="0">
                <a:effectLst/>
                <a:latin typeface="+mn-ea"/>
                <a:cs typeface="Times New Roman" panose="02020603050405020304" pitchFamily="18" charset="0"/>
              </a:rPr>
              <a:t>章</a:t>
            </a:r>
            <a:r>
              <a:rPr lang="en-US" altLang="ja-JP" sz="1200" kern="100" dirty="0">
                <a:effectLst/>
                <a:latin typeface="+mn-ea"/>
                <a:cs typeface="Times New Roman" panose="02020603050405020304" pitchFamily="18" charset="0"/>
              </a:rPr>
              <a:t>｢</a:t>
            </a:r>
            <a:r>
              <a:rPr lang="ja-JP" altLang="en-US" sz="1200" kern="100" dirty="0">
                <a:effectLst/>
                <a:latin typeface="+mn-ea"/>
                <a:cs typeface="Times New Roman" panose="02020603050405020304" pitchFamily="18" charset="0"/>
              </a:rPr>
              <a:t>最も小さい者の一人にしてくれたことは</a:t>
            </a:r>
            <a:r>
              <a:rPr lang="en-US" altLang="ja-JP" sz="1200" kern="100" dirty="0">
                <a:effectLst/>
                <a:latin typeface="+mn-ea"/>
                <a:cs typeface="Times New Roman" panose="02020603050405020304" pitchFamily="18" charset="0"/>
              </a:rPr>
              <a:t>...｣</a:t>
            </a:r>
            <a:r>
              <a:rPr lang="ja-JP" altLang="ja-JP" sz="1200" kern="100" dirty="0">
                <a:effectLst/>
                <a:latin typeface="+mn-ea"/>
                <a:cs typeface="Times New Roman" panose="02020603050405020304" pitchFamily="18" charset="0"/>
              </a:rPr>
              <a:t>をどうか忘れないでください。この感染症の感染拡大から</a:t>
            </a:r>
            <a:r>
              <a:rPr lang="ja-JP" altLang="en-US" sz="1200" kern="100" dirty="0">
                <a:effectLst/>
                <a:latin typeface="+mn-ea"/>
                <a:cs typeface="Times New Roman" panose="02020603050405020304" pitchFamily="18" charset="0"/>
              </a:rPr>
              <a:t>回復</a:t>
            </a:r>
            <a:r>
              <a:rPr lang="ja-JP" altLang="ja-JP" sz="1200" kern="100" dirty="0">
                <a:effectLst/>
                <a:latin typeface="+mn-ea"/>
                <a:cs typeface="Times New Roman" panose="02020603050405020304" pitchFamily="18" charset="0"/>
              </a:rPr>
              <a:t>するために、こうしたことを実践していきましょう。</a:t>
            </a:r>
            <a:r>
              <a:rPr lang="ja-JP" altLang="en-US" sz="1200" kern="100" dirty="0">
                <a:effectLst/>
                <a:latin typeface="+mn-ea"/>
                <a:cs typeface="Times New Roman" panose="02020603050405020304" pitchFamily="18" charset="0"/>
              </a:rPr>
              <a:t>福音が教える、</a:t>
            </a:r>
            <a:r>
              <a:rPr lang="en-US" altLang="ja-JP" sz="1200" kern="100" dirty="0">
                <a:solidFill>
                  <a:srgbClr val="FF0000"/>
                </a:solidFill>
                <a:effectLst/>
                <a:latin typeface="+mn-ea"/>
                <a:cs typeface="Times New Roman" panose="02020603050405020304" pitchFamily="18" charset="0"/>
              </a:rPr>
              <a:t>hope</a:t>
            </a:r>
            <a:r>
              <a:rPr lang="ja-JP" altLang="en-US" sz="1200" kern="100" dirty="0">
                <a:solidFill>
                  <a:srgbClr val="FF0000"/>
                </a:solidFill>
                <a:effectLst/>
                <a:latin typeface="+mn-ea"/>
                <a:cs typeface="Times New Roman" panose="02020603050405020304" pitchFamily="18" charset="0"/>
              </a:rPr>
              <a:t>に錨（いかり）を固定し</a:t>
            </a:r>
            <a:r>
              <a:rPr lang="en-US" altLang="ja-JP" sz="1200" kern="100" dirty="0">
                <a:solidFill>
                  <a:srgbClr val="FF0000"/>
                </a:solidFill>
                <a:effectLst/>
                <a:latin typeface="+mn-ea"/>
                <a:cs typeface="Times New Roman" panose="02020603050405020304" pitchFamily="18" charset="0"/>
              </a:rPr>
              <a:t>faith</a:t>
            </a:r>
            <a:r>
              <a:rPr lang="ja-JP" altLang="ja-JP" sz="1200" kern="100" dirty="0">
                <a:solidFill>
                  <a:srgbClr val="FF0000"/>
                </a:solidFill>
                <a:effectLst/>
                <a:latin typeface="+mn-ea"/>
                <a:cs typeface="Times New Roman" panose="02020603050405020304" pitchFamily="18" charset="0"/>
              </a:rPr>
              <a:t>に</a:t>
            </a:r>
            <a:r>
              <a:rPr lang="ja-JP" altLang="en-US" sz="1200" kern="100" dirty="0">
                <a:solidFill>
                  <a:srgbClr val="FF0000"/>
                </a:solidFill>
                <a:effectLst/>
                <a:latin typeface="+mn-ea"/>
                <a:cs typeface="Times New Roman" panose="02020603050405020304" pitchFamily="18" charset="0"/>
              </a:rPr>
              <a:t>基礎を置いた、行動を伴う</a:t>
            </a:r>
            <a:r>
              <a:rPr lang="en-US" altLang="ja-JP" sz="1200" kern="100" dirty="0">
                <a:solidFill>
                  <a:srgbClr val="FF0000"/>
                </a:solidFill>
                <a:effectLst/>
                <a:latin typeface="+mn-ea"/>
                <a:cs typeface="Times New Roman" panose="02020603050405020304" pitchFamily="18" charset="0"/>
              </a:rPr>
              <a:t>love</a:t>
            </a:r>
            <a:r>
              <a:rPr lang="ja-JP" altLang="ja-JP" sz="1200" kern="100" dirty="0">
                <a:solidFill>
                  <a:srgbClr val="FF0000"/>
                </a:solidFill>
                <a:effectLst/>
                <a:latin typeface="+mn-ea"/>
                <a:cs typeface="Times New Roman" panose="02020603050405020304" pitchFamily="18" charset="0"/>
              </a:rPr>
              <a:t>のわざから始めるなら、より健全な</a:t>
            </a:r>
            <a:r>
              <a:rPr lang="ja-JP" altLang="en-US" sz="1200" kern="100" dirty="0">
                <a:solidFill>
                  <a:srgbClr val="FF0000"/>
                </a:solidFill>
                <a:effectLst/>
                <a:latin typeface="+mn-ea"/>
                <a:cs typeface="Times New Roman" panose="02020603050405020304" pitchFamily="18" charset="0"/>
              </a:rPr>
              <a:t>地上</a:t>
            </a:r>
            <a:r>
              <a:rPr lang="ja-JP" altLang="ja-JP" sz="1200" kern="100" dirty="0">
                <a:solidFill>
                  <a:srgbClr val="FF0000"/>
                </a:solidFill>
                <a:effectLst/>
                <a:latin typeface="+mn-ea"/>
                <a:cs typeface="Times New Roman" panose="02020603050405020304" pitchFamily="18" charset="0"/>
              </a:rPr>
              <a:t>世界</a:t>
            </a:r>
            <a:r>
              <a:rPr lang="ja-JP" altLang="en-US" sz="1200" kern="100" dirty="0">
                <a:solidFill>
                  <a:srgbClr val="FF0000"/>
                </a:solidFill>
                <a:effectLst/>
                <a:latin typeface="+mn-ea"/>
                <a:cs typeface="Times New Roman" panose="02020603050405020304" pitchFamily="18" charset="0"/>
              </a:rPr>
              <a:t>が</a:t>
            </a:r>
            <a:r>
              <a:rPr lang="ja-JP" altLang="ja-JP" sz="1200" kern="100" dirty="0">
                <a:solidFill>
                  <a:srgbClr val="FF0000"/>
                </a:solidFill>
                <a:effectLst/>
                <a:latin typeface="+mn-ea"/>
                <a:cs typeface="Times New Roman" panose="02020603050405020304" pitchFamily="18" charset="0"/>
              </a:rPr>
              <a:t>実現</a:t>
            </a:r>
            <a:r>
              <a:rPr lang="ja-JP" altLang="en-US" sz="1200" kern="100" dirty="0">
                <a:solidFill>
                  <a:srgbClr val="FF0000"/>
                </a:solidFill>
                <a:effectLst/>
                <a:latin typeface="+mn-ea"/>
                <a:cs typeface="Times New Roman" panose="02020603050405020304" pitchFamily="18" charset="0"/>
              </a:rPr>
              <a:t>可能となります</a:t>
            </a:r>
            <a:r>
              <a:rPr lang="ja-JP" altLang="ja-JP" sz="1200" kern="100" dirty="0">
                <a:solidFill>
                  <a:srgbClr val="FF0000"/>
                </a:solidFill>
                <a:effectLst/>
                <a:latin typeface="+mn-ea"/>
                <a:cs typeface="Times New Roman" panose="02020603050405020304" pitchFamily="18" charset="0"/>
              </a:rPr>
              <a:t>。</a:t>
            </a:r>
            <a:r>
              <a:rPr lang="ja-JP" altLang="en-US" sz="1200" kern="100" dirty="0">
                <a:effectLst/>
                <a:latin typeface="+mn-ea"/>
                <a:cs typeface="Times New Roman" panose="02020603050405020304" pitchFamily="18" charset="0"/>
              </a:rPr>
              <a:t>しかし、そう行動しないならば</a:t>
            </a:r>
            <a:r>
              <a:rPr lang="ja-JP" altLang="ja-JP" sz="1200" kern="100" dirty="0">
                <a:effectLst/>
                <a:latin typeface="+mn-ea"/>
                <a:cs typeface="Times New Roman" panose="02020603050405020304" pitchFamily="18" charset="0"/>
              </a:rPr>
              <a:t>、より悪い状態でこの危機から脱することになってしま</a:t>
            </a:r>
            <a:r>
              <a:rPr lang="ja-JP" altLang="en-US" sz="1200" kern="100" dirty="0">
                <a:effectLst/>
                <a:latin typeface="+mn-ea"/>
                <a:cs typeface="Times New Roman" panose="02020603050405020304" pitchFamily="18" charset="0"/>
              </a:rPr>
              <a:t>います。祈りましょう。今日</a:t>
            </a:r>
            <a:r>
              <a:rPr lang="ja-JP" altLang="ja-JP" sz="1200" kern="100" dirty="0">
                <a:effectLst/>
                <a:latin typeface="+mn-ea"/>
                <a:cs typeface="Times New Roman" panose="02020603050405020304" pitchFamily="18" charset="0"/>
              </a:rPr>
              <a:t>この</a:t>
            </a:r>
            <a:r>
              <a:rPr lang="ja-JP" altLang="en-US" sz="1200" kern="100" dirty="0">
                <a:effectLst/>
                <a:latin typeface="+mn-ea"/>
                <a:cs typeface="Times New Roman" panose="02020603050405020304" pitchFamily="18" charset="0"/>
              </a:rPr>
              <a:t>地上</a:t>
            </a:r>
            <a:r>
              <a:rPr lang="ja-JP" altLang="ja-JP" sz="1200" kern="100" dirty="0">
                <a:effectLst/>
                <a:latin typeface="+mn-ea"/>
                <a:cs typeface="Times New Roman" panose="02020603050405020304" pitchFamily="18" charset="0"/>
              </a:rPr>
              <a:t>世界がかかえる問題に立ち向かい、この危機からより良い状態で脱することができるよう、主が</a:t>
            </a:r>
            <a:r>
              <a:rPr lang="ja-JP" altLang="en-US" sz="1200" kern="100" dirty="0">
                <a:effectLst/>
                <a:latin typeface="+mn-ea"/>
                <a:cs typeface="Times New Roman" panose="02020603050405020304" pitchFamily="18" charset="0"/>
              </a:rPr>
              <a:t>私達</a:t>
            </a:r>
            <a:r>
              <a:rPr lang="ja-JP" altLang="ja-JP" sz="1200" kern="100" dirty="0">
                <a:effectLst/>
                <a:latin typeface="+mn-ea"/>
                <a:cs typeface="Times New Roman" panose="02020603050405020304" pitchFamily="18" charset="0"/>
              </a:rPr>
              <a:t>を力づけ助けてくださいますように。</a:t>
            </a:r>
            <a:r>
              <a:rPr lang="ja-JP" altLang="en-US" sz="1200" kern="100" dirty="0">
                <a:effectLst/>
                <a:latin typeface="+mn-ea"/>
                <a:cs typeface="Times New Roman" panose="02020603050405020304" pitchFamily="18" charset="0"/>
              </a:rPr>
              <a:t>　　　　皆さんに感謝します。</a:t>
            </a:r>
            <a:endParaRPr lang="en-US" altLang="ja-JP" sz="1200" kern="100" dirty="0">
              <a:effectLst/>
              <a:latin typeface="+mn-ea"/>
              <a:cs typeface="Times New Roman" panose="02020603050405020304" pitchFamily="18" charset="0"/>
            </a:endParaRPr>
          </a:p>
          <a:p>
            <a:pPr marL="0" indent="0" algn="just">
              <a:lnSpc>
                <a:spcPct val="100000"/>
              </a:lnSpc>
              <a:buNone/>
            </a:pPr>
            <a:endParaRPr lang="ja-JP" altLang="en-US" sz="1200" kern="100" dirty="0">
              <a:effectLst/>
              <a:latin typeface="+mn-ea"/>
              <a:cs typeface="Times New Roman" panose="02020603050405020304" pitchFamily="18" charset="0"/>
            </a:endParaRPr>
          </a:p>
          <a:p>
            <a:pPr algn="just">
              <a:lnSpc>
                <a:spcPct val="100000"/>
              </a:lnSpc>
              <a:buAutoNum type="arabicPeriod"/>
            </a:pPr>
            <a:r>
              <a:rPr lang="ja-JP" altLang="en-US" sz="1200" kern="100" dirty="0">
                <a:effectLst/>
                <a:latin typeface="+mn-ea"/>
                <a:cs typeface="Times New Roman" panose="02020603050405020304" pitchFamily="18" charset="0"/>
              </a:rPr>
              <a:t>教皇庁教理省</a:t>
            </a:r>
            <a:r>
              <a:rPr lang="en-US" altLang="ja-JP" sz="1200" kern="100" dirty="0">
                <a:effectLst/>
                <a:latin typeface="+mn-ea"/>
                <a:cs typeface="Times New Roman" panose="02020603050405020304" pitchFamily="18" charset="0"/>
              </a:rPr>
              <a:t>｢</a:t>
            </a:r>
            <a:r>
              <a:rPr lang="ja-JP" altLang="en-US" sz="1200" kern="100" dirty="0">
                <a:effectLst/>
                <a:latin typeface="+mn-ea"/>
                <a:cs typeface="Times New Roman" panose="02020603050405020304" pitchFamily="18" charset="0"/>
              </a:rPr>
              <a:t>解放の神学の諸要素に関する指針</a:t>
            </a:r>
            <a:r>
              <a:rPr lang="en-US" altLang="ja-JP" sz="1200" kern="100" dirty="0">
                <a:effectLst/>
                <a:latin typeface="+mn-ea"/>
                <a:cs typeface="Times New Roman" panose="02020603050405020304" pitchFamily="18" charset="0"/>
              </a:rPr>
              <a:t>(1984</a:t>
            </a:r>
            <a:r>
              <a:rPr lang="ja-JP" altLang="en-US" sz="1200" kern="100" dirty="0">
                <a:effectLst/>
                <a:latin typeface="+mn-ea"/>
                <a:cs typeface="Times New Roman" panose="02020603050405020304" pitchFamily="18" charset="0"/>
              </a:rPr>
              <a:t>年</a:t>
            </a:r>
            <a:r>
              <a:rPr lang="en-US" altLang="ja-JP" sz="1200" kern="100" dirty="0">
                <a:effectLst/>
                <a:latin typeface="+mn-ea"/>
                <a:cs typeface="Times New Roman" panose="02020603050405020304" pitchFamily="18" charset="0"/>
              </a:rPr>
              <a:t>)｣5</a:t>
            </a:r>
            <a:r>
              <a:rPr lang="ja-JP" altLang="en-US" sz="1200" kern="100" dirty="0">
                <a:effectLst/>
                <a:latin typeface="+mn-ea"/>
                <a:cs typeface="Times New Roman" panose="02020603050405020304" pitchFamily="18" charset="0"/>
              </a:rPr>
              <a:t>参照。</a:t>
            </a:r>
            <a:endParaRPr lang="en-US" altLang="ja-JP" sz="1200" kern="100" dirty="0">
              <a:effectLst/>
              <a:latin typeface="+mn-ea"/>
              <a:cs typeface="Times New Roman" panose="02020603050405020304" pitchFamily="18" charset="0"/>
            </a:endParaRPr>
          </a:p>
          <a:p>
            <a:pPr algn="just">
              <a:lnSpc>
                <a:spcPct val="100000"/>
              </a:lnSpc>
              <a:buFont typeface="Arial" panose="020B0604020202020204" pitchFamily="34" charset="0"/>
              <a:buAutoNum type="arabicPeriod"/>
            </a:pPr>
            <a:r>
              <a:rPr lang="ja-JP" altLang="en-US" sz="1200" kern="100" dirty="0">
                <a:latin typeface="+mn-ea"/>
                <a:cs typeface="Times New Roman" panose="02020603050405020304" pitchFamily="18" charset="0"/>
              </a:rPr>
              <a:t>ベネディクト十六世「第</a:t>
            </a:r>
            <a:r>
              <a:rPr lang="en-US" altLang="ja-JP" sz="1200" kern="100" dirty="0">
                <a:latin typeface="+mn-ea"/>
                <a:cs typeface="Times New Roman" panose="02020603050405020304" pitchFamily="18" charset="0"/>
              </a:rPr>
              <a:t>5</a:t>
            </a:r>
            <a:r>
              <a:rPr lang="ja-JP" altLang="en-US" sz="1200" kern="100" dirty="0">
                <a:latin typeface="+mn-ea"/>
                <a:cs typeface="Times New Roman" panose="02020603050405020304" pitchFamily="18" charset="0"/>
              </a:rPr>
              <a:t>回ラテンアメリカ、カリブ海諸国司教会議総会開会のあいさつ（</a:t>
            </a:r>
            <a:r>
              <a:rPr lang="en-US" altLang="ja-JP" sz="1200" kern="100" dirty="0">
                <a:latin typeface="+mn-ea"/>
                <a:cs typeface="Times New Roman" panose="02020603050405020304" pitchFamily="18" charset="0"/>
              </a:rPr>
              <a:t>2007</a:t>
            </a:r>
            <a:r>
              <a:rPr lang="ja-JP" altLang="en-US" sz="1200" kern="100" dirty="0">
                <a:latin typeface="+mn-ea"/>
                <a:cs typeface="Times New Roman" panose="02020603050405020304" pitchFamily="18" charset="0"/>
              </a:rPr>
              <a:t>年</a:t>
            </a:r>
            <a:r>
              <a:rPr lang="en-US" altLang="ja-JP" sz="1200" kern="100" dirty="0">
                <a:latin typeface="+mn-ea"/>
                <a:cs typeface="Times New Roman" panose="02020603050405020304" pitchFamily="18" charset="0"/>
              </a:rPr>
              <a:t>5</a:t>
            </a:r>
            <a:r>
              <a:rPr lang="ja-JP" altLang="en-US" sz="1200" kern="100" dirty="0">
                <a:latin typeface="+mn-ea"/>
                <a:cs typeface="Times New Roman" panose="02020603050405020304" pitchFamily="18" charset="0"/>
              </a:rPr>
              <a:t>月</a:t>
            </a:r>
            <a:r>
              <a:rPr lang="en-US" altLang="ja-JP" sz="1200" kern="100" dirty="0">
                <a:latin typeface="+mn-ea"/>
                <a:cs typeface="Times New Roman" panose="02020603050405020304" pitchFamily="18" charset="0"/>
              </a:rPr>
              <a:t>13</a:t>
            </a:r>
            <a:r>
              <a:rPr lang="ja-JP" altLang="en-US" sz="1200" kern="100" dirty="0">
                <a:latin typeface="+mn-ea"/>
                <a:cs typeface="Times New Roman" panose="02020603050405020304" pitchFamily="18" charset="0"/>
              </a:rPr>
              <a:t>日）</a:t>
            </a:r>
            <a:r>
              <a:rPr lang="en-US" altLang="ja-JP" sz="1200" kern="100" dirty="0">
                <a:latin typeface="+mn-ea"/>
                <a:cs typeface="Times New Roman" panose="02020603050405020304" pitchFamily="18" charset="0"/>
              </a:rPr>
              <a:t>｣</a:t>
            </a:r>
            <a:r>
              <a:rPr lang="ja-JP" altLang="en-US" sz="1200" kern="100" dirty="0">
                <a:latin typeface="+mn-ea"/>
                <a:cs typeface="Times New Roman" panose="02020603050405020304" pitchFamily="18" charset="0"/>
              </a:rPr>
              <a:t>。 </a:t>
            </a:r>
            <a:endParaRPr lang="ja-JP" altLang="ja-JP" sz="1200" kern="100" dirty="0">
              <a:effectLst/>
              <a:latin typeface="+mn-ea"/>
              <a:cs typeface="Times New Roman" panose="02020603050405020304" pitchFamily="18" charset="0"/>
            </a:endParaRPr>
          </a:p>
          <a:p>
            <a:pPr marL="0" indent="0" algn="just">
              <a:lnSpc>
                <a:spcPts val="1600"/>
              </a:lnSpc>
              <a:buNone/>
            </a:pPr>
            <a:endPar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5</a:t>
            </a:fld>
            <a:endParaRPr kumimoji="1" lang="ja-JP" altLang="en-US" dirty="0"/>
          </a:p>
        </p:txBody>
      </p:sp>
    </p:spTree>
    <p:extLst>
      <p:ext uri="{BB962C8B-B14F-4D97-AF65-F5344CB8AC3E}">
        <p14:creationId xmlns:p14="http://schemas.microsoft.com/office/powerpoint/2010/main" val="2229365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0" y="70189"/>
            <a:ext cx="9144000" cy="437966"/>
          </a:xfrm>
        </p:spPr>
        <p:txBody>
          <a:bodyPr>
            <a:noAutofit/>
          </a:bodyPr>
          <a:lstStyle/>
          <a:p>
            <a:pPr algn="ctr"/>
            <a:r>
              <a:rPr lang="ja-JP" altLang="en-US" sz="1600" b="1" dirty="0"/>
              <a:t>率直に言うべきです、現行経済は病んでいる、病んでしまったと。</a:t>
            </a:r>
            <a:br>
              <a:rPr lang="en-US" altLang="ja-JP" sz="1600" b="1" dirty="0"/>
            </a:br>
            <a:r>
              <a:rPr lang="ja-JP" altLang="en-US" sz="1600" b="1" dirty="0"/>
              <a:t>不平等な経済成長、人間の基本的価値観をかえりみない不平等な経済成長、これが病原だと。</a:t>
            </a:r>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0" y="614893"/>
            <a:ext cx="4237265" cy="5836609"/>
          </a:xfrm>
        </p:spPr>
        <p:txBody>
          <a:bodyPr>
            <a:noAutofit/>
          </a:bodyPr>
          <a:lstStyle/>
          <a:p>
            <a:pPr marL="0" indent="0" algn="just">
              <a:lnSpc>
                <a:spcPts val="1300"/>
              </a:lnSpc>
              <a:buNone/>
            </a:pPr>
            <a:r>
              <a:rPr lang="en-US" altLang="ja-JP" sz="1200" b="0" i="0" dirty="0">
                <a:solidFill>
                  <a:srgbClr val="000000"/>
                </a:solidFill>
                <a:effectLst/>
                <a:latin typeface="Tahoma" panose="020B0604030504040204" pitchFamily="34" charset="0"/>
              </a:rPr>
              <a:t>4. </a:t>
            </a:r>
            <a:r>
              <a:rPr lang="en-US" altLang="ja-JP" sz="1000" b="1" i="1" dirty="0">
                <a:solidFill>
                  <a:srgbClr val="000000"/>
                </a:solidFill>
                <a:effectLst/>
                <a:latin typeface="Tahoma" panose="020B0604030504040204" pitchFamily="34" charset="0"/>
              </a:rPr>
              <a:t>The universal destination of goods and the virtue of hope</a:t>
            </a:r>
            <a:endParaRPr lang="en-US" altLang="ja-JP" sz="1200" b="0" i="0" dirty="0">
              <a:solidFill>
                <a:srgbClr val="000000"/>
              </a:solidFill>
              <a:effectLst/>
              <a:latin typeface="Tahoma" panose="020B0604030504040204" pitchFamily="34" charset="0"/>
            </a:endParaRPr>
          </a:p>
          <a:p>
            <a:pPr marL="0" indent="0" algn="just">
              <a:lnSpc>
                <a:spcPts val="1300"/>
              </a:lnSpc>
              <a:buNone/>
            </a:pPr>
            <a:r>
              <a:rPr lang="en-US" altLang="ja-JP" sz="1200" b="0" i="1" dirty="0">
                <a:solidFill>
                  <a:srgbClr val="000000"/>
                </a:solidFill>
                <a:effectLst/>
                <a:latin typeface="Tahoma" panose="020B0604030504040204" pitchFamily="34" charset="0"/>
              </a:rPr>
              <a:t>Dear brothers and sisters, good morning!</a:t>
            </a:r>
          </a:p>
          <a:p>
            <a:pPr marL="0" indent="0" algn="just">
              <a:buNone/>
            </a:pPr>
            <a:r>
              <a:rPr lang="en-US" altLang="ja-JP" sz="1100" b="0" i="0" dirty="0">
                <a:solidFill>
                  <a:srgbClr val="000000"/>
                </a:solidFill>
                <a:effectLst/>
                <a:latin typeface="Tahoma" panose="020B0604030504040204" pitchFamily="34" charset="0"/>
              </a:rPr>
              <a:t>In the face of the pandemic and its social consequences, many risk losing hope.  In this time of uncertainty and anguish, I invite everyone to welcome the gift of </a:t>
            </a:r>
            <a:r>
              <a:rPr lang="en-US" altLang="ja-JP" sz="1100" b="0" i="1" dirty="0">
                <a:solidFill>
                  <a:srgbClr val="000000"/>
                </a:solidFill>
                <a:effectLst/>
                <a:latin typeface="Tahoma" panose="020B0604030504040204" pitchFamily="34" charset="0"/>
              </a:rPr>
              <a:t>hope</a:t>
            </a:r>
            <a:r>
              <a:rPr lang="en-US" altLang="ja-JP" sz="1100" b="0" i="0" dirty="0">
                <a:solidFill>
                  <a:srgbClr val="000000"/>
                </a:solidFill>
                <a:effectLst/>
                <a:latin typeface="Tahoma" panose="020B0604030504040204" pitchFamily="34" charset="0"/>
              </a:rPr>
              <a:t> that comes from Christ.  It is He who helps us navigate the tumultuous waters of sickness, death and injustice, which do not have the last word over our final destination.</a:t>
            </a:r>
          </a:p>
          <a:p>
            <a:pPr marL="0" indent="0" algn="just">
              <a:buNone/>
            </a:pPr>
            <a:r>
              <a:rPr lang="en-US" altLang="ja-JP" sz="1100" b="0" i="0" dirty="0">
                <a:solidFill>
                  <a:srgbClr val="000000"/>
                </a:solidFill>
                <a:effectLst/>
                <a:latin typeface="Tahoma" panose="020B0604030504040204" pitchFamily="34" charset="0"/>
              </a:rPr>
              <a:t>The pandemic has exposed and aggravated social problems, above all that of inequality.  Some people can work from home, while this is impossible for many others. Certain children, notwithstanding the difficulties involved, can continue to receive an academic education, while this has been abruptly interrupted for many, many others.  Some powerful nations can issue money to deal with the crisis, while this would mean mortgaging the future for others.</a:t>
            </a:r>
          </a:p>
          <a:p>
            <a:pPr marL="0" indent="0" algn="just">
              <a:buNone/>
            </a:pPr>
            <a:r>
              <a:rPr lang="en-US" altLang="ja-JP" sz="1100" b="0" i="0" dirty="0">
                <a:solidFill>
                  <a:srgbClr val="000000"/>
                </a:solidFill>
                <a:effectLst/>
                <a:latin typeface="Tahoma" panose="020B0604030504040204" pitchFamily="34" charset="0"/>
              </a:rPr>
              <a:t>These symptoms of inequality reveal a social illness; it is a virus that comes from a sick economy.  And </a:t>
            </a:r>
            <a:r>
              <a:rPr lang="en-US" altLang="ja-JP" sz="1100" b="0" i="0" dirty="0">
                <a:solidFill>
                  <a:srgbClr val="FF0000"/>
                </a:solidFill>
                <a:effectLst/>
                <a:latin typeface="Tahoma" panose="020B0604030504040204" pitchFamily="34" charset="0"/>
              </a:rPr>
              <a:t>we must say it simply: the economy is sick.  It has become ill.  It is the fruit of unequal economic growth — this is the illness: the fruit of unequal economic growth — that disregards fundamental human values. </a:t>
            </a:r>
            <a:r>
              <a:rPr lang="en-US" altLang="ja-JP" sz="1100" b="0" i="0" dirty="0">
                <a:solidFill>
                  <a:srgbClr val="000000"/>
                </a:solidFill>
                <a:effectLst/>
                <a:latin typeface="Tahoma" panose="020B0604030504040204" pitchFamily="34" charset="0"/>
              </a:rPr>
              <a:t>In today’s world, a few wealthy people possess more than all the rest of humanity.  I will repeat this so that it makes us think: a few wealthy people, a small group, possess more than all the rest of humanity.  This is pure statistics.  This is an injustice that cries out to heaven!  At the same time, this economic model is indifferent to the damage inflicted on our common home.  Care is not being taken of our common home.  We are close to exceeding many limits of our wonderful planet, with serious and irreversible consequences: from the loss of biodiversity and climate change to rising sea levels and the destruction of the tropical forests.  Social inequality and environmental degradation go together and have the same root (cf. Encyclical, </a:t>
            </a:r>
            <a:r>
              <a:rPr lang="en-US" altLang="ja-JP" sz="1100" b="0" i="1" dirty="0">
                <a:solidFill>
                  <a:srgbClr val="663300"/>
                </a:solidFill>
                <a:effectLst/>
                <a:latin typeface="Tahoma" panose="020B0604030504040204" pitchFamily="34" charset="0"/>
                <a:hlinkClick r:id="rId3"/>
              </a:rPr>
              <a:t>Laudato Si’</a:t>
            </a:r>
            <a:r>
              <a:rPr lang="en-US" altLang="ja-JP" sz="1100" b="0" i="0" dirty="0">
                <a:solidFill>
                  <a:srgbClr val="000000"/>
                </a:solidFill>
                <a:effectLst/>
                <a:latin typeface="Tahoma" panose="020B0604030504040204" pitchFamily="34" charset="0"/>
              </a:rPr>
              <a:t>, 101): the sin of wanting to possess and wanting to dominate over one’s brothers and sisters, of wanting to possess and dominate nature and God himself.  But this is not the design for creation.</a:t>
            </a:r>
          </a:p>
          <a:p>
            <a:pPr marL="0" indent="0" algn="just">
              <a:lnSpc>
                <a:spcPts val="1300"/>
              </a:lnSpc>
              <a:buNone/>
            </a:pPr>
            <a:endParaRPr lang="en-US" altLang="ja-JP" sz="1200" b="0" i="0" dirty="0">
              <a:solidFill>
                <a:srgbClr val="000000"/>
              </a:solidFill>
              <a:effectLst/>
              <a:latin typeface="Tahoma" panose="020B0604030504040204" pitchFamily="34" charset="0"/>
            </a:endParaRP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163787" y="614893"/>
            <a:ext cx="4972049" cy="6243367"/>
          </a:xfrm>
        </p:spPr>
        <p:txBody>
          <a:bodyPr>
            <a:noAutofit/>
          </a:bodyPr>
          <a:lstStyle/>
          <a:p>
            <a:pPr marL="0" indent="0" algn="just">
              <a:buNone/>
            </a:pP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4. goods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の万人使用原理と</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virtue of hope</a:t>
            </a:r>
            <a:r>
              <a:rPr lang="ja-JP" altLang="en-US" sz="12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(2020</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8</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26</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日）</a:t>
            </a:r>
            <a:endPar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buNone/>
            </a:pP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親愛なる兄弟姉妹の皆さん、おはようございます。</a:t>
            </a:r>
            <a:endPar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今回のパンデミックとその社会的帰結を目の当たりにして、大勢の人が希望を失う恐れが</a:t>
            </a:r>
            <a:r>
              <a:rPr lang="ja-JP" altLang="en-US" sz="1200" kern="100" dirty="0">
                <a:latin typeface="游ゴシック" panose="020B0400000000000000" pitchFamily="50" charset="-128"/>
                <a:cs typeface="Times New Roman" panose="02020603050405020304" pitchFamily="18" charset="0"/>
              </a:rPr>
              <a:t>あります。私は皆さんに、不安定</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で苦痛に満ちたこのときに、キリストからもたらされる</a:t>
            </a:r>
            <a:r>
              <a:rPr lang="en-US" altLang="ja-JP" sz="1200" i="1" kern="100" dirty="0">
                <a:effectLst/>
                <a:latin typeface="游ゴシック" panose="020B0400000000000000" pitchFamily="50" charset="-128"/>
                <a:ea typeface="游ゴシック" panose="020B0400000000000000" pitchFamily="50" charset="-128"/>
                <a:cs typeface="Times New Roman" panose="02020603050405020304" pitchFamily="18" charset="0"/>
              </a:rPr>
              <a:t>hope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の賜物を受けるよう呼びかけたいと思います。病と死と不正義という荒波の中を乗り切れる</a:t>
            </a:r>
            <a:r>
              <a:rPr lang="ja-JP" altLang="en-US" sz="1200" kern="100" dirty="0">
                <a:latin typeface="游ゴシック" panose="020B0400000000000000" pitchFamily="50" charset="-128"/>
                <a:cs typeface="Times New Roman" panose="02020603050405020304" pitchFamily="18" charset="0"/>
              </a:rPr>
              <a:t>よう私達を手伝って下さる方、それが</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キリストです。則ち、病と死と不正義は、私達の最終到達点を告げる最後通牒ではないのです。</a:t>
            </a:r>
          </a:p>
          <a:p>
            <a:pPr marL="0" indent="0" algn="just">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今回のパンデミックは、社会問題、なかでも格差の問題を浮き彫りにし、さらに悪化させています。一部の人は</a:t>
            </a:r>
            <a:r>
              <a:rPr lang="en-US" altLang="ja-JP" sz="1200" b="0" i="0" dirty="0">
                <a:solidFill>
                  <a:srgbClr val="000000"/>
                </a:solidFill>
                <a:effectLst/>
                <a:latin typeface="Tahoma" panose="020B0604030504040204" pitchFamily="34" charset="0"/>
              </a:rPr>
              <a:t>work from home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することができますが、多くの人にとってそれは不可能なことです。一部の子供達は、困難な状況の中でも学校教育を受け続けることができますが、他の多くの子供達は、突然、学校教育を打ち切られています。力のある国々は危機に対応する資金を捻出できますが、そうでない国々にとって今回の危機は、未来を抵当に入れることを意味します。</a:t>
            </a:r>
          </a:p>
          <a:p>
            <a:pPr marL="0" indent="0" algn="just">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こうした格差拡大の徴候は、社会が病に冒されていることを顕わにしています。病んだ経済がウィルスを撒き散らして</a:t>
            </a:r>
            <a:r>
              <a:rPr lang="ja-JP" altLang="en-US" sz="1200" kern="100" dirty="0">
                <a:latin typeface="游ゴシック" panose="020B0400000000000000" pitchFamily="50" charset="-128"/>
                <a:cs typeface="Times New Roman" panose="02020603050405020304" pitchFamily="18" charset="0"/>
              </a:rPr>
              <a:t>います。</a:t>
            </a:r>
            <a:r>
              <a:rPr lang="ja-JP" altLang="en-US" sz="1200" kern="100" dirty="0">
                <a:solidFill>
                  <a:srgbClr val="FF0000"/>
                </a:solidFill>
                <a:latin typeface="游ゴシック" panose="020B0400000000000000" pitchFamily="50" charset="-128"/>
                <a:cs typeface="Times New Roman" panose="02020603050405020304" pitchFamily="18" charset="0"/>
              </a:rPr>
              <a:t>率直に言うべきです、現行経済は病んでいる、病んでしまったと。</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不平等な経済成長、人間の基本的価値観をかえりみない不平等な経済成長、これが病原だと。</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今日、地上世界において、ほんの一握りの富裕層が、他の全ての人よりはるかに多い資産を所有しています。このことについて考えるために、もう一度繰り返します。ほんの一握りの少人数富裕層が、他の全ての人よりはるかに多い資産を所有しています。このことは純然たる統計値として表れています。これこそが、天に向けて叫び声をあげるべき不正義です。さらに、この経済モデルは、私達の共通の家である地球に及ぼすダメージに対して無関心です。私達の共通の家が大切にされていません。私達は、この素晴らしい惑星をその限界以上に酷使しようとしています。間もなく多くの点で限界を越えます。その結果は、生物多様性の喪失、気候変動、海面上昇、熱帯雨林の破壊など、深刻で取り返しのつかないものです。社会の不平等と環境の</a:t>
            </a:r>
            <a:r>
              <a:rPr lang="ja-JP" altLang="en-US" sz="1200" kern="100" dirty="0">
                <a:latin typeface="游ゴシック" panose="020B0400000000000000" pitchFamily="50" charset="-128"/>
                <a:cs typeface="Times New Roman" panose="02020603050405020304" pitchFamily="18" charset="0"/>
              </a:rPr>
              <a:t>破壊は、同じ病根から発症し同時</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に進行します。（回勅</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ラウダ</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ト・シ</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』101</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参照）　同じ病根、それは、所有欲、兄弟姉妹への支配欲、自然と神とを思うがままに動かそうとする統治欲、こういった罪です。しかし、これらは</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creation</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の設計目的に全く適ってません。</a:t>
            </a:r>
          </a:p>
          <a:p>
            <a:pPr marL="0" indent="0" algn="just">
              <a:buNone/>
            </a:pPr>
            <a:endPar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6</a:t>
            </a:fld>
            <a:endParaRPr kumimoji="1" lang="ja-JP" altLang="en-US" dirty="0"/>
          </a:p>
        </p:txBody>
      </p:sp>
    </p:spTree>
    <p:extLst>
      <p:ext uri="{BB962C8B-B14F-4D97-AF65-F5344CB8AC3E}">
        <p14:creationId xmlns:p14="http://schemas.microsoft.com/office/powerpoint/2010/main" val="713440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0" y="35547"/>
            <a:ext cx="9144000" cy="437966"/>
          </a:xfrm>
        </p:spPr>
        <p:txBody>
          <a:bodyPr>
            <a:noAutofit/>
          </a:bodyPr>
          <a:lstStyle/>
          <a:p>
            <a:pPr algn="ctr"/>
            <a:r>
              <a:rPr lang="en-US" altLang="ja-JP" sz="1600" b="1" dirty="0"/>
              <a:t>goods</a:t>
            </a:r>
            <a:r>
              <a:rPr lang="ja-JP" altLang="en-US" sz="1600" b="1" dirty="0"/>
              <a:t>の万人使用原理による私的所有権の劣後化は、</a:t>
            </a:r>
            <a:br>
              <a:rPr lang="en-US" altLang="ja-JP" sz="1600" b="1" dirty="0"/>
            </a:br>
            <a:r>
              <a:rPr lang="ja-JP" altLang="en-US" sz="1600" b="1" dirty="0"/>
              <a:t>社会行動における黄金律であり、倫理的社会的な秩序全体にとって第一原理である。</a:t>
            </a:r>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0" y="630075"/>
            <a:ext cx="4097215" cy="5969798"/>
          </a:xfrm>
        </p:spPr>
        <p:txBody>
          <a:bodyPr>
            <a:noAutofit/>
          </a:bodyPr>
          <a:lstStyle/>
          <a:p>
            <a:pPr marL="0" indent="0" algn="just">
              <a:buNone/>
            </a:pPr>
            <a:r>
              <a:rPr lang="en-US" altLang="ja-JP" sz="1100" b="1" i="0" dirty="0">
                <a:solidFill>
                  <a:srgbClr val="000000"/>
                </a:solidFill>
                <a:effectLst/>
                <a:latin typeface="Tahoma" panose="020B0604030504040204" pitchFamily="34" charset="0"/>
              </a:rPr>
              <a:t> </a:t>
            </a:r>
            <a:r>
              <a:rPr lang="en-US" altLang="ja-JP" sz="1100" i="0" dirty="0">
                <a:solidFill>
                  <a:srgbClr val="000000"/>
                </a:solidFill>
                <a:effectLst/>
                <a:latin typeface="Tahoma" panose="020B0604030504040204" pitchFamily="34" charset="0"/>
              </a:rPr>
              <a:t>“In the beginning God entrusted the earth and its resources to the common stewardship of mankind to take care of them” (</a:t>
            </a:r>
            <a:r>
              <a:rPr lang="en-US" altLang="ja-JP" sz="1100" i="1" dirty="0">
                <a:solidFill>
                  <a:srgbClr val="000000"/>
                </a:solidFill>
                <a:effectLst/>
                <a:latin typeface="Tahoma" panose="020B0604030504040204" pitchFamily="34" charset="0"/>
              </a:rPr>
              <a:t>Catechism of the Catholic </a:t>
            </a:r>
            <a:r>
              <a:rPr lang="en-US" altLang="ja-JP" sz="1100" b="0" i="1" dirty="0">
                <a:solidFill>
                  <a:srgbClr val="000000"/>
                </a:solidFill>
                <a:effectLst/>
                <a:latin typeface="Tahoma" panose="020B0604030504040204" pitchFamily="34" charset="0"/>
              </a:rPr>
              <a:t>Church</a:t>
            </a:r>
            <a:r>
              <a:rPr lang="en-US" altLang="ja-JP" sz="1100" b="0" i="0" dirty="0">
                <a:solidFill>
                  <a:srgbClr val="000000"/>
                </a:solidFill>
                <a:effectLst/>
                <a:latin typeface="Tahoma" panose="020B0604030504040204" pitchFamily="34" charset="0"/>
              </a:rPr>
              <a:t>, 2402).  God has called us to dominate the earth in his name (cf. </a:t>
            </a:r>
            <a:r>
              <a:rPr lang="en-US" altLang="ja-JP" sz="1100" b="0" i="1" dirty="0">
                <a:solidFill>
                  <a:srgbClr val="000000"/>
                </a:solidFill>
                <a:effectLst/>
                <a:latin typeface="Tahoma" panose="020B0604030504040204" pitchFamily="34" charset="0"/>
              </a:rPr>
              <a:t>Gen </a:t>
            </a:r>
            <a:r>
              <a:rPr lang="en-US" altLang="ja-JP" sz="1100" b="0" i="0" dirty="0">
                <a:solidFill>
                  <a:srgbClr val="000000"/>
                </a:solidFill>
                <a:effectLst/>
                <a:latin typeface="Tahoma" panose="020B0604030504040204" pitchFamily="34" charset="0"/>
              </a:rPr>
              <a:t>1:28), tilling it and keeping it like a garden, everyone’s garden (cf. </a:t>
            </a:r>
            <a:r>
              <a:rPr lang="en-US" altLang="ja-JP" sz="1100" b="0" i="1" dirty="0">
                <a:solidFill>
                  <a:srgbClr val="000000"/>
                </a:solidFill>
                <a:effectLst/>
                <a:latin typeface="Tahoma" panose="020B0604030504040204" pitchFamily="34" charset="0"/>
              </a:rPr>
              <a:t>Gen </a:t>
            </a:r>
            <a:r>
              <a:rPr lang="en-US" altLang="ja-JP" sz="1100" b="0" i="0" dirty="0">
                <a:solidFill>
                  <a:srgbClr val="000000"/>
                </a:solidFill>
                <a:effectLst/>
                <a:latin typeface="Tahoma" panose="020B0604030504040204" pitchFamily="34" charset="0"/>
              </a:rPr>
              <a:t>2:15). “‘Tilling’ refers to cultivating, ploughing or working, while ‘keeping’ means caring, protecting, overseeing and preserving” (</a:t>
            </a:r>
            <a:r>
              <a:rPr lang="en-US" altLang="ja-JP" sz="1100" b="0" i="1" dirty="0">
                <a:solidFill>
                  <a:srgbClr val="663300"/>
                </a:solidFill>
                <a:effectLst/>
                <a:latin typeface="Tahoma" panose="020B0604030504040204" pitchFamily="34" charset="0"/>
                <a:hlinkClick r:id="rId3"/>
              </a:rPr>
              <a:t>LS</a:t>
            </a:r>
            <a:r>
              <a:rPr lang="en-US" altLang="ja-JP" sz="1100" b="0" i="0" dirty="0">
                <a:solidFill>
                  <a:srgbClr val="000000"/>
                </a:solidFill>
                <a:effectLst/>
                <a:latin typeface="Tahoma" panose="020B0604030504040204" pitchFamily="34" charset="0"/>
              </a:rPr>
              <a:t>, 67).  But be careful not to interpret this as a carte blanche to do whatever you want with the earth.  No. There exists a “relationship of mutual responsibility” (</a:t>
            </a:r>
            <a:r>
              <a:rPr lang="en-US" altLang="ja-JP" sz="1100" b="0" i="1" dirty="0">
                <a:solidFill>
                  <a:srgbClr val="000000"/>
                </a:solidFill>
                <a:effectLst/>
                <a:latin typeface="Tahoma" panose="020B0604030504040204" pitchFamily="34" charset="0"/>
              </a:rPr>
              <a:t>ibid</a:t>
            </a:r>
            <a:r>
              <a:rPr lang="en-US" altLang="ja-JP" sz="1100" b="0" i="0" dirty="0">
                <a:solidFill>
                  <a:srgbClr val="000000"/>
                </a:solidFill>
                <a:effectLst/>
                <a:latin typeface="Tahoma" panose="020B0604030504040204" pitchFamily="34" charset="0"/>
              </a:rPr>
              <a:t>.) between ourselves and nature.  A relationship of mutual responsibility between ourselves and nature.  We receive from creation and we give back in return. </a:t>
            </a:r>
            <a:r>
              <a:rPr lang="ja-JP" altLang="en-US" sz="1100" b="0" i="0" dirty="0">
                <a:solidFill>
                  <a:srgbClr val="000000"/>
                </a:solidFill>
                <a:effectLst/>
                <a:latin typeface="Tahoma" panose="020B0604030504040204" pitchFamily="34" charset="0"/>
              </a:rPr>
              <a:t>　</a:t>
            </a:r>
            <a:r>
              <a:rPr lang="en-US" altLang="ja-JP" sz="1100" b="0" i="0" dirty="0">
                <a:solidFill>
                  <a:srgbClr val="000000"/>
                </a:solidFill>
                <a:effectLst/>
                <a:latin typeface="Tahoma" panose="020B0604030504040204" pitchFamily="34" charset="0"/>
              </a:rPr>
              <a:t>“Each community can take from the bounty of the earth whatever it needs for subsistence, but it also has the duty to protect the earth” (</a:t>
            </a:r>
            <a:r>
              <a:rPr lang="en-US" altLang="ja-JP" sz="1100" b="0" i="1" dirty="0">
                <a:solidFill>
                  <a:srgbClr val="000000"/>
                </a:solidFill>
                <a:effectLst/>
                <a:latin typeface="Tahoma" panose="020B0604030504040204" pitchFamily="34" charset="0"/>
              </a:rPr>
              <a:t>ibid</a:t>
            </a:r>
            <a:r>
              <a:rPr lang="en-US" altLang="ja-JP" sz="1100" b="0" i="0" dirty="0">
                <a:solidFill>
                  <a:srgbClr val="000000"/>
                </a:solidFill>
                <a:effectLst/>
                <a:latin typeface="Tahoma" panose="020B0604030504040204" pitchFamily="34" charset="0"/>
              </a:rPr>
              <a:t>.). It goes both ways.</a:t>
            </a:r>
          </a:p>
          <a:p>
            <a:pPr marL="0" indent="0" algn="just">
              <a:buNone/>
            </a:pPr>
            <a:r>
              <a:rPr lang="en-US" altLang="ja-JP" sz="1100" b="0" i="0" dirty="0">
                <a:solidFill>
                  <a:srgbClr val="000000"/>
                </a:solidFill>
                <a:effectLst/>
                <a:latin typeface="Tahoma" panose="020B0604030504040204" pitchFamily="34" charset="0"/>
              </a:rPr>
              <a:t>In fact, the earth “was here before us and it has been given to us” (</a:t>
            </a:r>
            <a:r>
              <a:rPr lang="en-US" altLang="ja-JP" sz="1100" b="0" i="1" dirty="0">
                <a:solidFill>
                  <a:srgbClr val="000000"/>
                </a:solidFill>
                <a:effectLst/>
                <a:latin typeface="Tahoma" panose="020B0604030504040204" pitchFamily="34" charset="0"/>
              </a:rPr>
              <a:t>ibid</a:t>
            </a:r>
            <a:r>
              <a:rPr lang="en-US" altLang="ja-JP" sz="1100" b="0" i="0" dirty="0">
                <a:solidFill>
                  <a:srgbClr val="000000"/>
                </a:solidFill>
                <a:effectLst/>
                <a:latin typeface="Tahoma" panose="020B0604030504040204" pitchFamily="34" charset="0"/>
              </a:rPr>
              <a:t>.), it has been given by God “for the whole human race” (ccc, 2402).  And therefore it is our duty to make sure that its fruit reaches everyone, not just a few people.  And this is a key element of our relationship with earthly goods.  As the Fathers of the Second Vatican Council recalled, they said: “Man should regard the external things that he legitimately possesses not only as his own but also as common in the sense that they should be able to benefit not only him but also others” (Pastoral Constitution </a:t>
            </a:r>
            <a:r>
              <a:rPr lang="en-US" altLang="ja-JP" sz="1100" b="0" i="1" dirty="0">
                <a:solidFill>
                  <a:srgbClr val="663300"/>
                </a:solidFill>
                <a:effectLst/>
                <a:latin typeface="Tahoma" panose="020B0604030504040204" pitchFamily="34" charset="0"/>
                <a:hlinkClick r:id="rId4"/>
              </a:rPr>
              <a:t>Gaudium et Spes</a:t>
            </a:r>
            <a:r>
              <a:rPr lang="en-US" altLang="ja-JP" sz="1100" b="0" i="0" dirty="0">
                <a:solidFill>
                  <a:srgbClr val="000000"/>
                </a:solidFill>
                <a:effectLst/>
                <a:latin typeface="Tahoma" panose="020B0604030504040204" pitchFamily="34" charset="0"/>
              </a:rPr>
              <a:t>, 69).  In fact, “the ownership of any property makes its holder a steward of Providence, with the task of making it fruitful and communicating its benefits to others” (CCC, 2404). </a:t>
            </a:r>
            <a:r>
              <a:rPr lang="en-US" altLang="ja-JP" sz="1100" dirty="0">
                <a:solidFill>
                  <a:srgbClr val="000000"/>
                </a:solidFill>
                <a:latin typeface="Tahoma" panose="020B0604030504040204" pitchFamily="34" charset="0"/>
              </a:rPr>
              <a:t> </a:t>
            </a:r>
            <a:r>
              <a:rPr lang="en-US" altLang="ja-JP" sz="1100" b="0" i="0" dirty="0">
                <a:solidFill>
                  <a:srgbClr val="000000"/>
                </a:solidFill>
                <a:effectLst/>
                <a:latin typeface="Tahoma" panose="020B0604030504040204" pitchFamily="34" charset="0"/>
              </a:rPr>
              <a:t>We are administrators of the goods, not masters. Administrators. “Yes, but the good is mine”: that is true, it is yours, but to administer it, not to possess it selfishly for yourself.</a:t>
            </a:r>
          </a:p>
          <a:p>
            <a:pPr marL="0" indent="0" algn="just">
              <a:buNone/>
            </a:pPr>
            <a:r>
              <a:rPr lang="en-US" altLang="ja-JP" sz="1100" b="0" i="0" dirty="0">
                <a:solidFill>
                  <a:srgbClr val="000000"/>
                </a:solidFill>
                <a:effectLst/>
                <a:latin typeface="Tahoma" panose="020B0604030504040204" pitchFamily="34" charset="0"/>
              </a:rPr>
              <a:t>To ensure that what we possess brings value to the community, “political authority has the right and duty to regulate the legitimate exercise of the right to ownership for the sake of the common good” (</a:t>
            </a:r>
            <a:r>
              <a:rPr lang="en-US" altLang="ja-JP" sz="1100" b="0" i="1" dirty="0">
                <a:solidFill>
                  <a:srgbClr val="000000"/>
                </a:solidFill>
                <a:effectLst/>
                <a:latin typeface="Tahoma" panose="020B0604030504040204" pitchFamily="34" charset="0"/>
              </a:rPr>
              <a:t>ibid</a:t>
            </a:r>
            <a:r>
              <a:rPr lang="en-US" altLang="ja-JP" sz="1100" b="0" i="0" dirty="0">
                <a:solidFill>
                  <a:srgbClr val="000000"/>
                </a:solidFill>
                <a:effectLst/>
                <a:latin typeface="Tahoma" panose="020B0604030504040204" pitchFamily="34" charset="0"/>
              </a:rPr>
              <a:t>., 2406).</a:t>
            </a:r>
            <a:r>
              <a:rPr lang="en-US" altLang="ja-JP" sz="1100" b="0" i="0" dirty="0">
                <a:solidFill>
                  <a:srgbClr val="663300"/>
                </a:solidFill>
                <a:effectLst/>
                <a:latin typeface="Tahoma" panose="020B0604030504040204" pitchFamily="34" charset="0"/>
                <a:hlinkClick r:id="rId5"/>
              </a:rPr>
              <a:t>[1]</a:t>
            </a:r>
            <a:r>
              <a:rPr lang="en-US" altLang="ja-JP" sz="1100" b="0" i="0" dirty="0">
                <a:solidFill>
                  <a:srgbClr val="000000"/>
                </a:solidFill>
                <a:effectLst/>
                <a:latin typeface="Tahoma" panose="020B0604030504040204" pitchFamily="34" charset="0"/>
              </a:rPr>
              <a:t> The “subordination of private property to the </a:t>
            </a:r>
            <a:r>
              <a:rPr lang="en-US" altLang="ja-JP" sz="1100" b="0" i="1" dirty="0">
                <a:solidFill>
                  <a:srgbClr val="000000"/>
                </a:solidFill>
                <a:effectLst/>
                <a:latin typeface="Tahoma" panose="020B0604030504040204" pitchFamily="34" charset="0"/>
              </a:rPr>
              <a:t>universal destination of goods</a:t>
            </a:r>
            <a:r>
              <a:rPr lang="en-US" altLang="ja-JP" sz="1100" b="0" i="0" dirty="0">
                <a:solidFill>
                  <a:srgbClr val="000000"/>
                </a:solidFill>
                <a:effectLst/>
                <a:latin typeface="Tahoma" panose="020B0604030504040204" pitchFamily="34" charset="0"/>
              </a:rPr>
              <a:t>, […] is a golden rule of social conduct and the first principle of the whole ethical and social order” (</a:t>
            </a:r>
            <a:r>
              <a:rPr lang="en-US" altLang="ja-JP" sz="1100" b="0" i="1" dirty="0">
                <a:solidFill>
                  <a:srgbClr val="000000"/>
                </a:solidFill>
                <a:effectLst/>
                <a:latin typeface="Tahoma" panose="020B0604030504040204" pitchFamily="34" charset="0"/>
              </a:rPr>
              <a:t>LS</a:t>
            </a:r>
            <a:r>
              <a:rPr lang="en-US" altLang="ja-JP" sz="1100" b="0" i="0" dirty="0">
                <a:solidFill>
                  <a:srgbClr val="000000"/>
                </a:solidFill>
                <a:effectLst/>
                <a:latin typeface="Tahoma" panose="020B0604030504040204" pitchFamily="34" charset="0"/>
              </a:rPr>
              <a:t>, 93).</a:t>
            </a:r>
            <a:r>
              <a:rPr lang="en-US" altLang="ja-JP" sz="1100" b="0" i="0" dirty="0">
                <a:solidFill>
                  <a:srgbClr val="663300"/>
                </a:solidFill>
                <a:effectLst/>
                <a:latin typeface="Tahoma" panose="020B0604030504040204" pitchFamily="34" charset="0"/>
                <a:hlinkClick r:id="rId6"/>
              </a:rPr>
              <a:t>[2]</a:t>
            </a:r>
            <a:endParaRPr lang="en-US" altLang="ja-JP" sz="1100" b="0" i="0" dirty="0">
              <a:solidFill>
                <a:srgbClr val="000000"/>
              </a:solidFill>
              <a:effectLst/>
              <a:latin typeface="Tahoma" panose="020B0604030504040204" pitchFamily="34" charset="0"/>
            </a:endParaRPr>
          </a:p>
          <a:p>
            <a:pPr marL="0" indent="0" algn="just">
              <a:buNone/>
            </a:pPr>
            <a:endParaRPr lang="en-US" altLang="ja-JP" sz="1000" b="0" i="0" dirty="0">
              <a:solidFill>
                <a:srgbClr val="000000"/>
              </a:solidFill>
              <a:effectLst/>
              <a:latin typeface="Tahoma" panose="020B0604030504040204" pitchFamily="34" charset="0"/>
            </a:endParaRP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035669" y="579086"/>
            <a:ext cx="5108331" cy="6243367"/>
          </a:xfrm>
        </p:spPr>
        <p:txBody>
          <a:bodyPr>
            <a:noAutofit/>
          </a:bodyPr>
          <a:lstStyle/>
          <a:p>
            <a:pPr marL="0" indent="0" algn="just">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latin typeface="游ゴシック" panose="020B0400000000000000" pitchFamily="50" charset="-128"/>
                <a:cs typeface="Times New Roman" panose="02020603050405020304" pitchFamily="18" charset="0"/>
              </a:rPr>
              <a:t>初めに神は、地球</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とその産物とを人類の共同の管理にゆだね、人類がそれらをケアする</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ようにはからわれました」（</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カトリック教会のカテキズム</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』2402</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）。神</a:t>
            </a:r>
            <a:r>
              <a:rPr lang="ja-JP" altLang="en-US" sz="1200" kern="100" dirty="0">
                <a:latin typeface="游ゴシック" panose="020B0400000000000000" pitchFamily="50" charset="-128"/>
                <a:cs typeface="Times New Roman" panose="02020603050405020304" pitchFamily="18" charset="0"/>
              </a:rPr>
              <a:t>は私達に、神</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の名のもとに地球を支配し（創世記１・</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28</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参照）、そこを耕し、守り、皆の園とするよう（創世記</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15</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参照）呼びかけました。「</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耕す</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は培（つちか）うこと、鋤（す）くこと、働きかけることを、</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守る</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は世話し、保護し、見守り、保存することを意味します」（</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ラウダ</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ト・シ</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』67</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かしだからといって、地球に何をしてもよい全権を委任されたと、このことを解釈しないよう気をつけてください。むしろ、私達と自然との間には「互恵的応答責任という関係性」（同）が存在します。私達と自然との間には互恵的応答責任という関係性があるのです。則ち私達は、</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creation</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から受け取り、私達の方からも差し出します。「各共同体は、生存に必要なものなら何でも地球の恵みからもらうことができますが、地球を保護</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する義務も有しています」（同）。双方向にかかわり合うのです。</a:t>
            </a:r>
          </a:p>
          <a:p>
            <a:pPr marL="0" indent="0" algn="just">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地球はまさに「私達より前から存在し、私達に与えられたものです」（同）。地球は神から与えられた「全人類のためのものです」（</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カトリック教会のカテキズム</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』2402</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）。ですから、その実りが一部の人にだけでなく、全ての人に行き渡るようにすることは、私達の責務です。この責務は、地球の</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goods(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財</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latin typeface="游ゴシック" panose="020B0400000000000000" pitchFamily="50" charset="-128"/>
                <a:cs typeface="Times New Roman" panose="02020603050405020304" pitchFamily="18" charset="0"/>
              </a:rPr>
              <a:t>と私達との</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関係において鍵となる要素です。第二バチカン公会議の教父たちが記している通りです。「それゆえ人間は富の使用に際して、自分が</a:t>
            </a:r>
            <a:r>
              <a:rPr lang="en-US" altLang="ja-JP" sz="1200" b="0" i="0" dirty="0">
                <a:solidFill>
                  <a:srgbClr val="000000"/>
                </a:solidFill>
                <a:effectLst/>
                <a:latin typeface="Tahoma" panose="020B0604030504040204" pitchFamily="34" charset="0"/>
              </a:rPr>
              <a:t>legitimately (</a:t>
            </a:r>
            <a:r>
              <a:rPr lang="ja-JP" altLang="en-US" sz="1200" b="0" i="0" dirty="0">
                <a:solidFill>
                  <a:srgbClr val="000000"/>
                </a:solidFill>
                <a:effectLst/>
                <a:latin typeface="Tahoma" panose="020B0604030504040204" pitchFamily="34" charset="0"/>
              </a:rPr>
              <a:t>法律的に</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正当</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に所有している富も単に自分のものとしてだけでなく、共同のもの、すなわち富が自分だけでなく他人にも役立ちうるという意味において共同のものであると考えなければならない」（</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現代世界憲章</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』69</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）。実際、「ある財貨を所有するということはその所有者が神の摂理の管理者にされるということであり、当人はその実を結ばせ、手にした</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benefits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を他の人々と</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分かち合うべきなのです」（</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カトリック教会のカテキズム</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』2404</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）。私達は</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goods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masters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ではなく</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administrators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です。管理者なのです。「しかしこれは私のものです」。ええ、確かにあなたのものですが、自分本位に自分だけのために所有するのではなく、それを管理するのです。</a:t>
            </a:r>
          </a:p>
          <a:p>
            <a:pPr marL="0" indent="0" algn="just">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私達の所有するものが共</a:t>
            </a:r>
            <a:r>
              <a:rPr lang="ja-JP" altLang="en-US" sz="1200" kern="100" dirty="0">
                <a:latin typeface="游ゴシック" panose="020B0400000000000000" pitchFamily="50" charset="-128"/>
                <a:cs typeface="Times New Roman" panose="02020603050405020304" pitchFamily="18" charset="0"/>
              </a:rPr>
              <a:t>同体に</a:t>
            </a:r>
            <a:r>
              <a:rPr lang="en-US" altLang="ja-JP" sz="1200" kern="100" dirty="0">
                <a:latin typeface="游ゴシック" panose="020B0400000000000000" pitchFamily="50" charset="-128"/>
                <a:cs typeface="Times New Roman" panose="02020603050405020304" pitchFamily="18" charset="0"/>
              </a:rPr>
              <a:t>value</a:t>
            </a:r>
            <a:r>
              <a:rPr lang="ja-JP" altLang="en-US" sz="1200" kern="100" dirty="0">
                <a:latin typeface="游ゴシック" panose="020B0400000000000000" pitchFamily="50" charset="-128"/>
                <a:cs typeface="Times New Roman" panose="02020603050405020304" pitchFamily="18" charset="0"/>
              </a:rPr>
              <a:t>をもたらす、これを確実にする</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ために「政治当局者は、所有権の</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legitimate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（法律的に正しい）な行使を、共通善のために</a:t>
            </a:r>
            <a:r>
              <a:rPr lang="ja-JP" altLang="en-US" sz="1200" kern="100" dirty="0">
                <a:latin typeface="游ゴシック" panose="020B0400000000000000" pitchFamily="50" charset="-128"/>
                <a:cs typeface="Times New Roman" panose="02020603050405020304" pitchFamily="18" charset="0"/>
              </a:rPr>
              <a:t>規制する、権利</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を持ち義務を負っています」</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同</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2406)(1)</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。また「</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goods</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の万人使用原理による私的所有権の劣後化は</a:t>
            </a:r>
            <a:r>
              <a:rPr lang="en-US" altLang="ja-JP" sz="1200" kern="100" dirty="0">
                <a:solidFill>
                  <a:srgbClr val="FF0000"/>
                </a:solidFill>
                <a:latin typeface="游ゴシック" panose="020B0400000000000000" pitchFamily="50" charset="-128"/>
                <a:cs typeface="Times New Roman" panose="02020603050405020304" pitchFamily="18" charset="0"/>
              </a:rPr>
              <a:t>(</a:t>
            </a:r>
            <a:r>
              <a:rPr lang="ja-JP" altLang="en-US" sz="1200" kern="100" dirty="0">
                <a:solidFill>
                  <a:srgbClr val="FF0000"/>
                </a:solidFill>
                <a:latin typeface="游ゴシック" panose="020B0400000000000000" pitchFamily="50" charset="-128"/>
                <a:cs typeface="Times New Roman" panose="02020603050405020304" pitchFamily="18" charset="0"/>
              </a:rPr>
              <a:t>中略</a:t>
            </a:r>
            <a:r>
              <a:rPr lang="en-US" altLang="ja-JP" sz="1200" kern="100" dirty="0">
                <a:solidFill>
                  <a:srgbClr val="FF0000"/>
                </a:solidFill>
                <a:latin typeface="游ゴシック" panose="020B0400000000000000" pitchFamily="50" charset="-128"/>
                <a:cs typeface="Times New Roman" panose="02020603050405020304" pitchFamily="18" charset="0"/>
              </a:rPr>
              <a:t>)</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、社会行動における黄金律であり、倫理的社会的な秩序全体にとって第一原理なのです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ラウダ</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ト・シ</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』93)(2)</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p>
          <a:p>
            <a:pPr marL="0" indent="0" algn="just">
              <a:buNone/>
            </a:pPr>
            <a:endPar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7</a:t>
            </a:fld>
            <a:endParaRPr kumimoji="1" lang="ja-JP" altLang="en-US" dirty="0"/>
          </a:p>
        </p:txBody>
      </p:sp>
    </p:spTree>
    <p:extLst>
      <p:ext uri="{BB962C8B-B14F-4D97-AF65-F5344CB8AC3E}">
        <p14:creationId xmlns:p14="http://schemas.microsoft.com/office/powerpoint/2010/main" val="73408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0" y="201488"/>
            <a:ext cx="9144000" cy="437966"/>
          </a:xfrm>
        </p:spPr>
        <p:txBody>
          <a:bodyPr>
            <a:noAutofit/>
          </a:bodyPr>
          <a:lstStyle/>
          <a:p>
            <a:pPr algn="ctr"/>
            <a:r>
              <a:rPr lang="ja-JP" altLang="en-US" sz="1600" b="1" dirty="0"/>
              <a:t>私有財産とお金は</a:t>
            </a:r>
            <a:r>
              <a:rPr lang="en-US" altLang="ja-JP" sz="1600" b="1" dirty="0"/>
              <a:t>mission</a:t>
            </a:r>
            <a:r>
              <a:rPr lang="ja-JP" altLang="en-US" sz="1600" b="1" dirty="0"/>
              <a:t>を果たすための単なる手段です。</a:t>
            </a:r>
            <a:br>
              <a:rPr lang="en-US" altLang="ja-JP" sz="1600" b="1" dirty="0"/>
            </a:br>
            <a:r>
              <a:rPr lang="ja-JP" altLang="en-US" sz="1600" b="1" dirty="0"/>
              <a:t>しかし私達は、いともたやすくこの単なる手段を、個人あるいは集団の目的にしてしまいます。</a:t>
            </a:r>
            <a:br>
              <a:rPr lang="en-US" altLang="ja-JP" sz="1600" b="1" dirty="0"/>
            </a:br>
            <a:r>
              <a:rPr lang="ja-JP" altLang="en-US" sz="1600" b="1" dirty="0"/>
              <a:t>そして一端こうなると、人間の本質的な価値観が損なわれていきます。</a:t>
            </a:r>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0" y="828846"/>
            <a:ext cx="4443884" cy="4745155"/>
          </a:xfrm>
        </p:spPr>
        <p:txBody>
          <a:bodyPr>
            <a:noAutofit/>
          </a:bodyPr>
          <a:lstStyle/>
          <a:p>
            <a:pPr marL="0" indent="0" algn="just">
              <a:buNone/>
            </a:pPr>
            <a:r>
              <a:rPr lang="en-US" altLang="ja-JP" sz="1300" b="0" i="0" dirty="0">
                <a:solidFill>
                  <a:srgbClr val="000000"/>
                </a:solidFill>
                <a:effectLst/>
                <a:latin typeface="Tahoma" panose="020B0604030504040204" pitchFamily="34" charset="0"/>
              </a:rPr>
              <a:t>Property and money are instruments that can serve mission. However, we easily transform them into ends, whether individual or collective.  And when this happens, essential human values are affected. The </a:t>
            </a:r>
            <a:r>
              <a:rPr lang="en-US" altLang="ja-JP" sz="1300" b="0" i="1" dirty="0">
                <a:solidFill>
                  <a:srgbClr val="000000"/>
                </a:solidFill>
                <a:effectLst/>
                <a:latin typeface="Tahoma" panose="020B0604030504040204" pitchFamily="34" charset="0"/>
              </a:rPr>
              <a:t>homo sapiens </a:t>
            </a:r>
            <a:r>
              <a:rPr lang="en-US" altLang="ja-JP" sz="1300" b="0" i="0" dirty="0">
                <a:solidFill>
                  <a:srgbClr val="000000"/>
                </a:solidFill>
                <a:effectLst/>
                <a:latin typeface="Tahoma" panose="020B0604030504040204" pitchFamily="34" charset="0"/>
              </a:rPr>
              <a:t>is deformed and becomes a species of </a:t>
            </a:r>
            <a:r>
              <a:rPr lang="en-US" altLang="ja-JP" sz="1300" b="0" i="1" dirty="0">
                <a:solidFill>
                  <a:srgbClr val="000000"/>
                </a:solidFill>
                <a:effectLst/>
                <a:latin typeface="Tahoma" panose="020B0604030504040204" pitchFamily="34" charset="0"/>
              </a:rPr>
              <a:t>homo </a:t>
            </a:r>
            <a:r>
              <a:rPr lang="en-US" altLang="ja-JP" sz="1300" b="0" i="1" dirty="0" err="1">
                <a:solidFill>
                  <a:srgbClr val="000000"/>
                </a:solidFill>
                <a:effectLst/>
                <a:latin typeface="Tahoma" panose="020B0604030504040204" pitchFamily="34" charset="0"/>
              </a:rPr>
              <a:t>œconomicus</a:t>
            </a:r>
            <a:r>
              <a:rPr lang="en-US" altLang="ja-JP" sz="1300" b="0" i="0" dirty="0">
                <a:solidFill>
                  <a:srgbClr val="000000"/>
                </a:solidFill>
                <a:effectLst/>
                <a:latin typeface="Tahoma" panose="020B0604030504040204" pitchFamily="34" charset="0"/>
              </a:rPr>
              <a:t> — in a detrimental sense — a species of man that is individualistic, calculating and domineering. We forget that, being created in the image and likeness of God, we are social, creative and solidary beings with an immense capacity to love.  We often forget this. In fact, from among all the species, we are the beings who are the most cooperative and we flourish in community, as is seen well in the experience of the saints.  There is a saying in Spanish that inspired me to write this phrase. It says: “</a:t>
            </a:r>
            <a:r>
              <a:rPr lang="en-US" altLang="ja-JP" sz="1300" b="0" i="1" dirty="0" err="1">
                <a:solidFill>
                  <a:srgbClr val="000000"/>
                </a:solidFill>
                <a:effectLst/>
                <a:latin typeface="Tahoma" panose="020B0604030504040204" pitchFamily="34" charset="0"/>
              </a:rPr>
              <a:t>Florecemos</a:t>
            </a:r>
            <a:r>
              <a:rPr lang="en-US" altLang="ja-JP" sz="1300" b="0" i="1" dirty="0">
                <a:solidFill>
                  <a:srgbClr val="000000"/>
                </a:solidFill>
                <a:effectLst/>
                <a:latin typeface="Tahoma" panose="020B0604030504040204" pitchFamily="34" charset="0"/>
              </a:rPr>
              <a:t> </a:t>
            </a:r>
            <a:r>
              <a:rPr lang="en-US" altLang="ja-JP" sz="1300" b="0" i="1" dirty="0" err="1">
                <a:solidFill>
                  <a:srgbClr val="000000"/>
                </a:solidFill>
                <a:effectLst/>
                <a:latin typeface="Tahoma" panose="020B0604030504040204" pitchFamily="34" charset="0"/>
              </a:rPr>
              <a:t>en</a:t>
            </a:r>
            <a:r>
              <a:rPr lang="en-US" altLang="ja-JP" sz="1300" b="0" i="1" dirty="0">
                <a:solidFill>
                  <a:srgbClr val="000000"/>
                </a:solidFill>
                <a:effectLst/>
                <a:latin typeface="Tahoma" panose="020B0604030504040204" pitchFamily="34" charset="0"/>
              </a:rPr>
              <a:t> </a:t>
            </a:r>
            <a:r>
              <a:rPr lang="en-US" altLang="ja-JP" sz="1300" b="0" i="1" dirty="0" err="1">
                <a:solidFill>
                  <a:srgbClr val="000000"/>
                </a:solidFill>
                <a:effectLst/>
                <a:latin typeface="Tahoma" panose="020B0604030504040204" pitchFamily="34" charset="0"/>
              </a:rPr>
              <a:t>racimo</a:t>
            </a:r>
            <a:r>
              <a:rPr lang="en-US" altLang="ja-JP" sz="1300" b="0" i="1" dirty="0">
                <a:solidFill>
                  <a:srgbClr val="000000"/>
                </a:solidFill>
                <a:effectLst/>
                <a:latin typeface="Tahoma" panose="020B0604030504040204" pitchFamily="34" charset="0"/>
              </a:rPr>
              <a:t>, </a:t>
            </a:r>
            <a:r>
              <a:rPr lang="en-US" altLang="ja-JP" sz="1300" b="0" i="1" dirty="0" err="1">
                <a:solidFill>
                  <a:srgbClr val="000000"/>
                </a:solidFill>
                <a:effectLst/>
                <a:latin typeface="Tahoma" panose="020B0604030504040204" pitchFamily="34" charset="0"/>
              </a:rPr>
              <a:t>como</a:t>
            </a:r>
            <a:r>
              <a:rPr lang="en-US" altLang="ja-JP" sz="1300" b="0" i="1" dirty="0">
                <a:solidFill>
                  <a:srgbClr val="000000"/>
                </a:solidFill>
                <a:effectLst/>
                <a:latin typeface="Tahoma" panose="020B0604030504040204" pitchFamily="34" charset="0"/>
              </a:rPr>
              <a:t> los santos</a:t>
            </a:r>
            <a:r>
              <a:rPr lang="en-US" altLang="ja-JP" sz="1300" b="0" i="0" dirty="0">
                <a:solidFill>
                  <a:srgbClr val="000000"/>
                </a:solidFill>
                <a:effectLst/>
                <a:latin typeface="Tahoma" panose="020B0604030504040204" pitchFamily="34" charset="0"/>
              </a:rPr>
              <a:t>”: we flourish in community, as is seen well in the experience of the saints.</a:t>
            </a:r>
            <a:r>
              <a:rPr lang="en-US" altLang="ja-JP" sz="1300" b="0" i="0" dirty="0">
                <a:solidFill>
                  <a:srgbClr val="663300"/>
                </a:solidFill>
                <a:effectLst/>
                <a:latin typeface="Tahoma" panose="020B0604030504040204" pitchFamily="34" charset="0"/>
                <a:hlinkClick r:id="rId3"/>
              </a:rPr>
              <a:t>[3]</a:t>
            </a:r>
            <a:endParaRPr lang="en-US" altLang="ja-JP" sz="1300" b="0" i="0" dirty="0">
              <a:solidFill>
                <a:srgbClr val="000000"/>
              </a:solidFill>
              <a:effectLst/>
              <a:latin typeface="Tahoma" panose="020B0604030504040204" pitchFamily="34" charset="0"/>
            </a:endParaRPr>
          </a:p>
          <a:p>
            <a:pPr marL="0" indent="0" algn="just">
              <a:buNone/>
            </a:pPr>
            <a:r>
              <a:rPr lang="en-US" altLang="ja-JP" sz="1300" b="0" i="0" dirty="0">
                <a:solidFill>
                  <a:srgbClr val="000000"/>
                </a:solidFill>
                <a:effectLst/>
                <a:latin typeface="Tahoma" panose="020B0604030504040204" pitchFamily="34" charset="0"/>
              </a:rPr>
              <a:t>When the obsession to possess and dominate excludes millions of persons from having primary goods; when economic and technological inequality are such that the social fabric is torn; and when dependence on unlimited material progress threatens our common home, then we cannot stand by and watch. No, this is distressing. We cannot stand by and watch!  With our gaze fixed on Jesus (cf. </a:t>
            </a:r>
            <a:r>
              <a:rPr lang="en-US" altLang="ja-JP" sz="1300" b="0" i="1" dirty="0">
                <a:solidFill>
                  <a:srgbClr val="000000"/>
                </a:solidFill>
                <a:effectLst/>
                <a:latin typeface="Tahoma" panose="020B0604030504040204" pitchFamily="34" charset="0"/>
              </a:rPr>
              <a:t>Heb</a:t>
            </a:r>
            <a:r>
              <a:rPr lang="en-US" altLang="ja-JP" sz="1300" b="0" i="0" dirty="0">
                <a:solidFill>
                  <a:srgbClr val="000000"/>
                </a:solidFill>
                <a:effectLst/>
                <a:latin typeface="Tahoma" panose="020B0604030504040204" pitchFamily="34" charset="0"/>
              </a:rPr>
              <a:t> 12:2) and with the certainty that His love is operative through the community of His disciples, we must act all together, in the hope of generating something different and better.  Christian hope, rooted in God, is our anchor. It moves the will to share, strengthening our mission as disciples of Christ, who shared everything with us.</a:t>
            </a:r>
          </a:p>
          <a:p>
            <a:pPr marL="0" indent="0" algn="just">
              <a:buNone/>
            </a:pPr>
            <a:endParaRPr lang="en-US" altLang="ja-JP" sz="1000" b="0" i="0" dirty="0">
              <a:solidFill>
                <a:srgbClr val="000000"/>
              </a:solidFill>
              <a:effectLst/>
              <a:latin typeface="Tahoma" panose="020B0604030504040204" pitchFamily="34" charset="0"/>
            </a:endParaRP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427554" y="907976"/>
            <a:ext cx="4716446" cy="6243367"/>
          </a:xfrm>
        </p:spPr>
        <p:txBody>
          <a:bodyPr>
            <a:noAutofit/>
          </a:bodyPr>
          <a:lstStyle/>
          <a:p>
            <a:pPr marL="0" indent="0" algn="just">
              <a:lnSpc>
                <a:spcPct val="100000"/>
              </a:lnSpc>
              <a:buNone/>
            </a:pP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私有財産とお金は</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mission</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を果たすための単なる手段です。しかし私達は、</a:t>
            </a:r>
            <a:r>
              <a:rPr lang="ja-JP" altLang="en-US" sz="1200" kern="100" dirty="0">
                <a:solidFill>
                  <a:srgbClr val="FF0000"/>
                </a:solidFill>
                <a:latin typeface="游ゴシック" panose="020B0400000000000000" pitchFamily="50" charset="-128"/>
                <a:cs typeface="Times New Roman" panose="02020603050405020304" pitchFamily="18" charset="0"/>
              </a:rPr>
              <a:t>いともたやすくこの単なる手段を、個人</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あるいは集団の目的にしてしまいます。そして一端こうなると、人間の本質的な価値観が損なわれていきます。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ホモサピエンスであることがが歪められて、ホモエコノミクス種 </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200" kern="100">
                <a:effectLst/>
                <a:latin typeface="游ゴシック" panose="020B0400000000000000" pitchFamily="50" charset="-128"/>
                <a:ea typeface="游ゴシック" panose="020B0400000000000000" pitchFamily="50" charset="-128"/>
                <a:cs typeface="Times New Roman" panose="02020603050405020304" pitchFamily="18" charset="0"/>
              </a:rPr>
              <a:t>本来のオイコノミー（家事、家政、家族の営み）からズレた意味で </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則ち、個人主義で打算的な横暴者になってしまいます。私達は、神の像と似姿にかたどって造られ、愛する</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capacity</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を広大無辺に持つ、社会的、創造的、連帯的な</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beings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（形而上生命体）であることを忘れて</a:t>
            </a:r>
            <a:r>
              <a:rPr lang="ja-JP" altLang="en-US" sz="1200" kern="100" dirty="0">
                <a:latin typeface="游ゴシック" panose="020B0400000000000000" pitchFamily="50" charset="-128"/>
                <a:cs typeface="Times New Roman" panose="02020603050405020304" pitchFamily="18" charset="0"/>
              </a:rPr>
              <a:t>しまいます。往々にして私達はこの</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ことを忘れています。しかし事実として、私達は、すべての生物種の中でもっとも協力することのできる</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beings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（形而上生命体）であり、共同体として繁栄しています。そのことは、聖人たちの経験に如実に表れています。これを表現するスペイン語の印象深いことわざがあります「</a:t>
            </a:r>
            <a:r>
              <a:rPr lang="en-US" altLang="ja-JP" sz="1200" i="1" kern="100" dirty="0" err="1">
                <a:effectLst/>
                <a:latin typeface="游ゴシック" panose="020B0400000000000000" pitchFamily="50" charset="-128"/>
                <a:ea typeface="游ゴシック" panose="020B0400000000000000" pitchFamily="50" charset="-128"/>
                <a:cs typeface="Times New Roman" panose="02020603050405020304" pitchFamily="18" charset="0"/>
              </a:rPr>
              <a:t>Florecemos</a:t>
            </a:r>
            <a:r>
              <a:rPr lang="en-US" altLang="ja-JP" sz="1200" i="1"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200" i="1" kern="100" dirty="0" err="1">
                <a:effectLst/>
                <a:latin typeface="游ゴシック" panose="020B0400000000000000" pitchFamily="50" charset="-128"/>
                <a:ea typeface="游ゴシック" panose="020B0400000000000000" pitchFamily="50" charset="-128"/>
                <a:cs typeface="Times New Roman" panose="02020603050405020304" pitchFamily="18" charset="0"/>
              </a:rPr>
              <a:t>en</a:t>
            </a:r>
            <a:r>
              <a:rPr lang="en-US" altLang="ja-JP" sz="1200" i="1"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200" i="1" kern="100" dirty="0" err="1">
                <a:effectLst/>
                <a:latin typeface="游ゴシック" panose="020B0400000000000000" pitchFamily="50" charset="-128"/>
                <a:ea typeface="游ゴシック" panose="020B0400000000000000" pitchFamily="50" charset="-128"/>
                <a:cs typeface="Times New Roman" panose="02020603050405020304" pitchFamily="18" charset="0"/>
              </a:rPr>
              <a:t>racimo</a:t>
            </a:r>
            <a:r>
              <a:rPr lang="en-US" altLang="ja-JP" sz="1200" i="1"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200" i="1" kern="100" dirty="0" err="1">
                <a:effectLst/>
                <a:latin typeface="游ゴシック" panose="020B0400000000000000" pitchFamily="50" charset="-128"/>
                <a:ea typeface="游ゴシック" panose="020B0400000000000000" pitchFamily="50" charset="-128"/>
                <a:cs typeface="Times New Roman" panose="02020603050405020304" pitchFamily="18" charset="0"/>
              </a:rPr>
              <a:t>como</a:t>
            </a:r>
            <a:r>
              <a:rPr lang="en-US" altLang="ja-JP" sz="1200" i="1" kern="100" dirty="0">
                <a:effectLst/>
                <a:latin typeface="游ゴシック" panose="020B0400000000000000" pitchFamily="50" charset="-128"/>
                <a:ea typeface="游ゴシック" panose="020B0400000000000000" pitchFamily="50" charset="-128"/>
                <a:cs typeface="Times New Roman" panose="02020603050405020304" pitchFamily="18" charset="0"/>
              </a:rPr>
              <a:t> los santos</a:t>
            </a:r>
            <a:r>
              <a:rPr lang="ja-JP" altLang="en-US" sz="1200" i="1"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私達は聖人達のように共同体の中で活躍する）</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｣(3)</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p>
          <a:p>
            <a:pPr marL="0" indent="0" algn="just">
              <a:lnSpc>
                <a:spcPct val="100000"/>
              </a:lnSpc>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人間社会が所有欲と支配欲に取り憑かれ、何百万人もの</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persons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が最低限必要な</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goods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も得られなくなるとき、あるいは、経済格差と技術格差が拡大し社会の絆が引きちぎられるとき、あるいは、際限の無い物質依存の進歩が地球を破壊するとき、そのとき私達は、もはや何もしないで傍観していることはできません。それは余りにも悲惨なことです。じっと傍観していてはいけません。そのとき私達は、イエスを見つめる</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faith</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（ヘブライ</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12</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参照）と、イエスの</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love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はその弟子達の共同体を通して働いているという確信とをもち、更に、これまでとは異なるより良いものを生み出すという</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hope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をもって、ともに協力して行動しているに違いありません。神に根差したキリスト者の</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hope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こそが、私達を揺るぎない者にする錨（いかり）です。ですからこの</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hope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a:t>
            </a:r>
            <a:r>
              <a:rPr lang="ja-JP" altLang="en-US" sz="1200" kern="100" dirty="0">
                <a:latin typeface="游ゴシック" panose="020B0400000000000000" pitchFamily="50" charset="-128"/>
                <a:cs typeface="Times New Roman" panose="02020603050405020304" pitchFamily="18" charset="0"/>
              </a:rPr>
              <a:t>、キリストの弟子としての私達の使命感を強め、分かち合いの精神</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へと駆り立てるはずです。なぜなら、キリストこそ全ての</a:t>
            </a:r>
            <a:r>
              <a:rPr lang="ja-JP" altLang="en-US" sz="1200" kern="100" dirty="0">
                <a:latin typeface="游ゴシック" panose="020B0400000000000000" pitchFamily="50" charset="-128"/>
                <a:cs typeface="Times New Roman" panose="02020603050405020304" pitchFamily="18" charset="0"/>
              </a:rPr>
              <a:t>ものを私達と分かち合った方なのですから。</a:t>
            </a:r>
            <a:endPar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buNone/>
            </a:pPr>
            <a:endPar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buNone/>
            </a:pPr>
            <a:endPar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8</a:t>
            </a:fld>
            <a:endParaRPr kumimoji="1" lang="ja-JP" altLang="en-US" dirty="0"/>
          </a:p>
        </p:txBody>
      </p:sp>
    </p:spTree>
    <p:extLst>
      <p:ext uri="{BB962C8B-B14F-4D97-AF65-F5344CB8AC3E}">
        <p14:creationId xmlns:p14="http://schemas.microsoft.com/office/powerpoint/2010/main" val="2431118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0" y="131149"/>
            <a:ext cx="9144000" cy="590482"/>
          </a:xfrm>
        </p:spPr>
        <p:txBody>
          <a:bodyPr>
            <a:noAutofit/>
          </a:bodyPr>
          <a:lstStyle/>
          <a:p>
            <a:pPr algn="ctr">
              <a:lnSpc>
                <a:spcPct val="100000"/>
              </a:lnSpc>
            </a:pPr>
            <a:r>
              <a:rPr lang="ja-JP" altLang="en-US" sz="1500" b="1" dirty="0"/>
              <a:t>環境、</a:t>
            </a:r>
            <a:r>
              <a:rPr lang="en-US" altLang="ja-JP" sz="1500" b="1" dirty="0"/>
              <a:t>creation</a:t>
            </a:r>
            <a:r>
              <a:rPr lang="ja-JP" altLang="en-US" sz="1500" b="1" dirty="0"/>
              <a:t>（被造物）、私達の共通の家のケアを、増価感謝（</a:t>
            </a:r>
            <a:r>
              <a:rPr lang="en-US" altLang="ja-JP" sz="1500" b="1" dirty="0"/>
              <a:t>appreciate</a:t>
            </a:r>
            <a:r>
              <a:rPr lang="ja-JP" altLang="en-US" sz="1500" b="1" dirty="0"/>
              <a:t>）ではなく</a:t>
            </a:r>
            <a:br>
              <a:rPr lang="en-US" altLang="ja-JP" sz="1500" b="1" dirty="0"/>
            </a:br>
            <a:r>
              <a:rPr lang="ja-JP" altLang="en-US" sz="1500" b="1" dirty="0">
                <a:solidFill>
                  <a:srgbClr val="FF0000"/>
                </a:solidFill>
              </a:rPr>
              <a:t>減価償却（</a:t>
            </a:r>
            <a:r>
              <a:rPr lang="en-US" altLang="ja-JP" sz="1500" b="1" dirty="0">
                <a:solidFill>
                  <a:srgbClr val="FF0000"/>
                </a:solidFill>
              </a:rPr>
              <a:t>depreciate</a:t>
            </a:r>
            <a:r>
              <a:rPr lang="ja-JP" altLang="en-US" sz="1500" b="1" dirty="0">
                <a:solidFill>
                  <a:srgbClr val="FF0000"/>
                </a:solidFill>
              </a:rPr>
              <a:t>）の</a:t>
            </a:r>
            <a:r>
              <a:rPr lang="ja-JP" altLang="en-US" sz="1500" b="1">
                <a:solidFill>
                  <a:srgbClr val="FF0000"/>
                </a:solidFill>
              </a:rPr>
              <a:t>対象としてしまう社会</a:t>
            </a:r>
            <a:r>
              <a:rPr lang="ja-JP" altLang="en-US" sz="1500" b="1" dirty="0">
                <a:solidFill>
                  <a:srgbClr val="FF0000"/>
                </a:solidFill>
              </a:rPr>
              <a:t>不正義そのものであるこの経済システム</a:t>
            </a:r>
            <a:r>
              <a:rPr lang="ja-JP" altLang="en-US" sz="1500" b="1" dirty="0"/>
              <a:t>を、</a:t>
            </a:r>
            <a:br>
              <a:rPr lang="en-US" altLang="ja-JP" sz="1500" b="1" dirty="0"/>
            </a:br>
            <a:r>
              <a:rPr lang="ja-JP" altLang="en-US" sz="1500" b="1" dirty="0"/>
              <a:t>私達はこの危機の後も続けるつもりなのでしょうか？</a:t>
            </a:r>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0" y="888202"/>
            <a:ext cx="4073979" cy="4745155"/>
          </a:xfrm>
        </p:spPr>
        <p:txBody>
          <a:bodyPr>
            <a:noAutofit/>
          </a:bodyPr>
          <a:lstStyle/>
          <a:p>
            <a:pPr marL="0" indent="0" algn="just">
              <a:buNone/>
            </a:pPr>
            <a:r>
              <a:rPr lang="en-US" altLang="ja-JP" sz="1200" b="0" i="0" dirty="0">
                <a:solidFill>
                  <a:srgbClr val="000000"/>
                </a:solidFill>
                <a:effectLst/>
                <a:latin typeface="Tahoma" panose="020B0604030504040204" pitchFamily="34" charset="0"/>
              </a:rPr>
              <a:t>The first Christian communities understood this. They lived difficult times, like us.  Aware that they formed one heart and one soul, they put all of their goods in common, bearing witness to Christ’s abundant grace in them (cf. </a:t>
            </a:r>
            <a:r>
              <a:rPr lang="en-US" altLang="ja-JP" sz="1200" b="0" i="1" dirty="0">
                <a:solidFill>
                  <a:srgbClr val="000000"/>
                </a:solidFill>
                <a:effectLst/>
                <a:latin typeface="Tahoma" panose="020B0604030504040204" pitchFamily="34" charset="0"/>
              </a:rPr>
              <a:t>Acts</a:t>
            </a:r>
            <a:r>
              <a:rPr lang="en-US" altLang="ja-JP" sz="1200" b="0" i="0" dirty="0">
                <a:solidFill>
                  <a:srgbClr val="000000"/>
                </a:solidFill>
                <a:effectLst/>
                <a:latin typeface="Tahoma" panose="020B0604030504040204" pitchFamily="34" charset="0"/>
              </a:rPr>
              <a:t> 4:32-35).  We are experiencing a crisis. The pandemic has put us all in crisis. But let us remember that after a crisis a person is not the same. We come out of it better, or we come out of it worse. This is our option. </a:t>
            </a:r>
            <a:r>
              <a:rPr lang="en-US" altLang="ja-JP" sz="1200" b="0" i="0" dirty="0">
                <a:solidFill>
                  <a:srgbClr val="FF0000"/>
                </a:solidFill>
                <a:effectLst/>
                <a:latin typeface="Tahoma" panose="020B0604030504040204" pitchFamily="34" charset="0"/>
              </a:rPr>
              <a:t>After the crisis, will we continue with this economic system of social injustice and depreciating care for the environment, for creation, for our common home?</a:t>
            </a:r>
            <a:r>
              <a:rPr lang="en-US" altLang="ja-JP" sz="1200" b="0" i="0" dirty="0">
                <a:solidFill>
                  <a:srgbClr val="000000"/>
                </a:solidFill>
                <a:effectLst/>
                <a:latin typeface="Tahoma" panose="020B0604030504040204" pitchFamily="34" charset="0"/>
              </a:rPr>
              <a:t> Let’s think about this. May the Christian communities of the 21st century recuperate this reality — care for creation and social justice: they go together —, thus bearing witness to the Lord’s Resurrection. If we take care of the goods that the Creator gives us, if we put what we possess in common in such a way that no one would be lacking, then we would truly inspire hope to regenerate a more healthy and equal world.</a:t>
            </a:r>
          </a:p>
          <a:p>
            <a:pPr marL="0" indent="0" algn="just">
              <a:buNone/>
            </a:pPr>
            <a:r>
              <a:rPr lang="en-US" altLang="ja-JP" sz="1200" b="0" i="0" dirty="0">
                <a:solidFill>
                  <a:srgbClr val="000000"/>
                </a:solidFill>
                <a:effectLst/>
                <a:latin typeface="Tahoma" panose="020B0604030504040204" pitchFamily="34" charset="0"/>
              </a:rPr>
              <a:t>And in conclusion, let us think about the children. Read the statistics: how many children today are dying of hunger because of a non good distribution of riches, because of the economic system as I said above; and how many children today do not have the right to education for the same reason. May this image of children in want due to hunger and the lack of education help us understand that after this crisis we must come out of it better. Thank you.</a:t>
            </a:r>
          </a:p>
          <a:p>
            <a:pPr marL="0" indent="0" algn="l">
              <a:buNone/>
            </a:pPr>
            <a:r>
              <a:rPr lang="en-US" altLang="ja-JP" sz="1000" b="0" i="0" dirty="0">
                <a:solidFill>
                  <a:srgbClr val="663300"/>
                </a:solidFill>
                <a:effectLst/>
                <a:latin typeface="Tahoma" panose="020B0604030504040204" pitchFamily="34" charset="0"/>
              </a:rPr>
              <a:t>[1]</a:t>
            </a:r>
            <a:r>
              <a:rPr lang="en-US" altLang="ja-JP" sz="1000" b="0" i="0" dirty="0">
                <a:solidFill>
                  <a:srgbClr val="000000"/>
                </a:solidFill>
                <a:effectLst/>
                <a:latin typeface="Tahoma" panose="020B0604030504040204" pitchFamily="34" charset="0"/>
              </a:rPr>
              <a:t> Cf. </a:t>
            </a:r>
            <a:r>
              <a:rPr lang="en-US" altLang="ja-JP" sz="1000" b="0" i="1" dirty="0">
                <a:solidFill>
                  <a:srgbClr val="000000"/>
                </a:solidFill>
                <a:effectLst/>
                <a:latin typeface="Tahoma" panose="020B0604030504040204" pitchFamily="34" charset="0"/>
              </a:rPr>
              <a:t>GS</a:t>
            </a:r>
            <a:r>
              <a:rPr lang="en-US" altLang="ja-JP" sz="1000" b="0" i="0" dirty="0">
                <a:solidFill>
                  <a:srgbClr val="000000"/>
                </a:solidFill>
                <a:effectLst/>
                <a:latin typeface="Tahoma" panose="020B0604030504040204" pitchFamily="34" charset="0"/>
              </a:rPr>
              <a:t>, 71; S. John Paul II, Encyclical Letter </a:t>
            </a:r>
            <a:r>
              <a:rPr lang="en-US" altLang="ja-JP" sz="1000" b="0" i="1" dirty="0">
                <a:solidFill>
                  <a:srgbClr val="663300"/>
                </a:solidFill>
                <a:effectLst/>
                <a:latin typeface="Tahoma" panose="020B0604030504040204" pitchFamily="34" charset="0"/>
                <a:hlinkClick r:id="rId3"/>
              </a:rPr>
              <a:t>Sollicitudo rei </a:t>
            </a:r>
            <a:r>
              <a:rPr lang="en-US" altLang="ja-JP" sz="1000" b="0" i="1" dirty="0" err="1">
                <a:solidFill>
                  <a:srgbClr val="663300"/>
                </a:solidFill>
                <a:effectLst/>
                <a:latin typeface="Tahoma" panose="020B0604030504040204" pitchFamily="34" charset="0"/>
                <a:hlinkClick r:id="rId3"/>
              </a:rPr>
              <a:t>socialis</a:t>
            </a:r>
            <a:r>
              <a:rPr lang="en-US" altLang="ja-JP" sz="1000" b="0" i="0" dirty="0">
                <a:solidFill>
                  <a:srgbClr val="000000"/>
                </a:solidFill>
                <a:effectLst/>
                <a:latin typeface="Tahoma" panose="020B0604030504040204" pitchFamily="34" charset="0"/>
              </a:rPr>
              <a:t>, 42; Encyclical Letter </a:t>
            </a:r>
            <a:r>
              <a:rPr lang="en-US" altLang="ja-JP" sz="1000" b="0" i="1" dirty="0">
                <a:solidFill>
                  <a:srgbClr val="663300"/>
                </a:solidFill>
                <a:effectLst/>
                <a:latin typeface="Tahoma" panose="020B0604030504040204" pitchFamily="34" charset="0"/>
                <a:hlinkClick r:id="rId4"/>
              </a:rPr>
              <a:t>Centesimus Annus</a:t>
            </a:r>
            <a:r>
              <a:rPr lang="en-US" altLang="ja-JP" sz="1000" b="0" i="0" dirty="0">
                <a:solidFill>
                  <a:srgbClr val="000000"/>
                </a:solidFill>
                <a:effectLst/>
                <a:latin typeface="Tahoma" panose="020B0604030504040204" pitchFamily="34" charset="0"/>
              </a:rPr>
              <a:t>, 40,48).</a:t>
            </a:r>
          </a:p>
          <a:p>
            <a:pPr marL="0" indent="0" algn="l">
              <a:buNone/>
            </a:pPr>
            <a:r>
              <a:rPr lang="en-US" altLang="ja-JP" sz="1000" b="0" i="0" dirty="0">
                <a:solidFill>
                  <a:srgbClr val="663300"/>
                </a:solidFill>
                <a:effectLst/>
                <a:latin typeface="Tahoma" panose="020B0604030504040204" pitchFamily="34" charset="0"/>
              </a:rPr>
              <a:t>[2]</a:t>
            </a:r>
            <a:r>
              <a:rPr lang="en-US" altLang="ja-JP" sz="1000" b="0" i="0" dirty="0">
                <a:solidFill>
                  <a:srgbClr val="000000"/>
                </a:solidFill>
                <a:effectLst/>
                <a:latin typeface="Tahoma" panose="020B0604030504040204" pitchFamily="34" charset="0"/>
              </a:rPr>
              <a:t> Cf. S. John Paul II, Encyclical Letter </a:t>
            </a:r>
            <a:r>
              <a:rPr lang="en-US" altLang="ja-JP" sz="1000" b="0" i="1" dirty="0" err="1">
                <a:solidFill>
                  <a:srgbClr val="663300"/>
                </a:solidFill>
                <a:effectLst/>
                <a:latin typeface="Tahoma" panose="020B0604030504040204" pitchFamily="34" charset="0"/>
                <a:hlinkClick r:id="rId5"/>
              </a:rPr>
              <a:t>Laborem</a:t>
            </a:r>
            <a:r>
              <a:rPr lang="en-US" altLang="ja-JP" sz="1000" b="0" i="1" dirty="0">
                <a:solidFill>
                  <a:srgbClr val="663300"/>
                </a:solidFill>
                <a:effectLst/>
                <a:latin typeface="Tahoma" panose="020B0604030504040204" pitchFamily="34" charset="0"/>
                <a:hlinkClick r:id="rId5"/>
              </a:rPr>
              <a:t> </a:t>
            </a:r>
            <a:r>
              <a:rPr lang="en-US" altLang="ja-JP" sz="1000" b="0" i="1" dirty="0" err="1">
                <a:solidFill>
                  <a:srgbClr val="663300"/>
                </a:solidFill>
                <a:effectLst/>
                <a:latin typeface="Tahoma" panose="020B0604030504040204" pitchFamily="34" charset="0"/>
                <a:hlinkClick r:id="rId5"/>
              </a:rPr>
              <a:t>exercens</a:t>
            </a:r>
            <a:r>
              <a:rPr lang="en-US" altLang="ja-JP" sz="1000" b="0" i="0" dirty="0">
                <a:solidFill>
                  <a:srgbClr val="000000"/>
                </a:solidFill>
                <a:effectLst/>
                <a:latin typeface="Tahoma" panose="020B0604030504040204" pitchFamily="34" charset="0"/>
              </a:rPr>
              <a:t>, 19.</a:t>
            </a:r>
          </a:p>
          <a:p>
            <a:pPr marL="0" indent="0" algn="l">
              <a:buNone/>
            </a:pPr>
            <a:r>
              <a:rPr lang="en-US" altLang="ja-JP" sz="1000" b="0" i="0" dirty="0">
                <a:solidFill>
                  <a:srgbClr val="663300"/>
                </a:solidFill>
                <a:effectLst/>
                <a:latin typeface="Tahoma" panose="020B0604030504040204" pitchFamily="34" charset="0"/>
              </a:rPr>
              <a:t>[3]</a:t>
            </a:r>
            <a:r>
              <a:rPr lang="en-US" altLang="ja-JP" sz="1000" b="0" i="0" dirty="0">
                <a:solidFill>
                  <a:srgbClr val="000000"/>
                </a:solidFill>
                <a:effectLst/>
                <a:latin typeface="Tahoma" panose="020B0604030504040204" pitchFamily="34" charset="0"/>
              </a:rPr>
              <a:t> “</a:t>
            </a:r>
            <a:r>
              <a:rPr lang="en-US" altLang="ja-JP" sz="1000" b="0" i="1" dirty="0" err="1">
                <a:solidFill>
                  <a:srgbClr val="000000"/>
                </a:solidFill>
                <a:effectLst/>
                <a:latin typeface="Tahoma" panose="020B0604030504040204" pitchFamily="34" charset="0"/>
              </a:rPr>
              <a:t>Florecemos</a:t>
            </a:r>
            <a:r>
              <a:rPr lang="en-US" altLang="ja-JP" sz="1000" b="0" i="1" dirty="0">
                <a:solidFill>
                  <a:srgbClr val="000000"/>
                </a:solidFill>
                <a:effectLst/>
                <a:latin typeface="Tahoma" panose="020B0604030504040204" pitchFamily="34" charset="0"/>
              </a:rPr>
              <a:t> </a:t>
            </a:r>
            <a:r>
              <a:rPr lang="en-US" altLang="ja-JP" sz="1000" b="0" i="1" dirty="0" err="1">
                <a:solidFill>
                  <a:srgbClr val="000000"/>
                </a:solidFill>
                <a:effectLst/>
                <a:latin typeface="Tahoma" panose="020B0604030504040204" pitchFamily="34" charset="0"/>
              </a:rPr>
              <a:t>en</a:t>
            </a:r>
            <a:r>
              <a:rPr lang="en-US" altLang="ja-JP" sz="1000" b="0" i="1" dirty="0">
                <a:solidFill>
                  <a:srgbClr val="000000"/>
                </a:solidFill>
                <a:effectLst/>
                <a:latin typeface="Tahoma" panose="020B0604030504040204" pitchFamily="34" charset="0"/>
              </a:rPr>
              <a:t> </a:t>
            </a:r>
            <a:r>
              <a:rPr lang="en-US" altLang="ja-JP" sz="1000" b="0" i="1" dirty="0" err="1">
                <a:solidFill>
                  <a:srgbClr val="000000"/>
                </a:solidFill>
                <a:effectLst/>
                <a:latin typeface="Tahoma" panose="020B0604030504040204" pitchFamily="34" charset="0"/>
              </a:rPr>
              <a:t>racimo</a:t>
            </a:r>
            <a:r>
              <a:rPr lang="en-US" altLang="ja-JP" sz="1000" b="0" i="1" dirty="0">
                <a:solidFill>
                  <a:srgbClr val="000000"/>
                </a:solidFill>
                <a:effectLst/>
                <a:latin typeface="Tahoma" panose="020B0604030504040204" pitchFamily="34" charset="0"/>
              </a:rPr>
              <a:t>, </a:t>
            </a:r>
            <a:r>
              <a:rPr lang="en-US" altLang="ja-JP" sz="1000" b="0" i="1" dirty="0" err="1">
                <a:solidFill>
                  <a:srgbClr val="000000"/>
                </a:solidFill>
                <a:effectLst/>
                <a:latin typeface="Tahoma" panose="020B0604030504040204" pitchFamily="34" charset="0"/>
              </a:rPr>
              <a:t>como</a:t>
            </a:r>
            <a:r>
              <a:rPr lang="en-US" altLang="ja-JP" sz="1000" b="0" i="1" dirty="0">
                <a:solidFill>
                  <a:srgbClr val="000000"/>
                </a:solidFill>
                <a:effectLst/>
                <a:latin typeface="Tahoma" panose="020B0604030504040204" pitchFamily="34" charset="0"/>
              </a:rPr>
              <a:t> los santos” </a:t>
            </a:r>
            <a:r>
              <a:rPr lang="en-US" altLang="ja-JP" sz="1000" b="0" i="0" dirty="0">
                <a:solidFill>
                  <a:srgbClr val="000000"/>
                </a:solidFill>
                <a:effectLst/>
                <a:latin typeface="Tahoma" panose="020B0604030504040204" pitchFamily="34" charset="0"/>
              </a:rPr>
              <a:t>(We bloom in clusters, like the saints): a popular expression in Spanish.</a:t>
            </a:r>
          </a:p>
          <a:p>
            <a:pPr marL="0" indent="0" algn="just">
              <a:buNone/>
            </a:pPr>
            <a:endParaRPr lang="en-US" altLang="ja-JP" sz="1200" b="0" i="0" dirty="0">
              <a:solidFill>
                <a:srgbClr val="000000"/>
              </a:solidFill>
              <a:effectLst/>
              <a:latin typeface="Tahoma" panose="020B0604030504040204" pitchFamily="34" charset="0"/>
            </a:endParaRP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023108" y="800279"/>
            <a:ext cx="5120892" cy="6243367"/>
          </a:xfrm>
        </p:spPr>
        <p:txBody>
          <a:bodyPr>
            <a:noAutofit/>
          </a:bodyPr>
          <a:lstStyle/>
          <a:p>
            <a:pPr marL="0" indent="0" algn="just">
              <a:lnSpc>
                <a:spcPct val="100000"/>
              </a:lnSpc>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原始キリスト教共同体は、このことがよく分かっていました。彼らも私達と同じように、困難な時代に生きていました。彼らが心も思いも一つにし、</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goods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（財）を共有し、キリストから受けた豊かな恵みを証ししたこと（使徒言行</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4</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32</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35</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）を思い起こしましょう。確かに私達は危機のただ中にいます。このパンデミックにより私達全員が投げ込まれました。しかし一つの危機が過ぎた時、</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 person</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は以前と同じではなく、良くなるか、悪くなるかのどちらかであることを思い出しましょう。つまり私達の選択次第でことが決まります。</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環境、</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creation</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（被造物）、私達の共通の家のケアを、（訳補：増価感謝</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(appreciate)</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ではなく）</a:t>
            </a:r>
            <a:b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b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減価償却 </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(depreciate)</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の対象としてしまう社会不正義そのものであるこの経済</a:t>
            </a:r>
            <a:r>
              <a:rPr lang="ja-JP" altLang="en-US" sz="1200" kern="100" dirty="0">
                <a:solidFill>
                  <a:srgbClr val="FF0000"/>
                </a:solidFill>
                <a:latin typeface="游ゴシック" panose="020B0400000000000000" pitchFamily="50" charset="-128"/>
                <a:cs typeface="Times New Roman" panose="02020603050405020304" pitchFamily="18" charset="0"/>
              </a:rPr>
              <a:t>システムを、私達はこの危機の後も続ける</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つもりなのでしょうか？</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このことについて熟考しましょう。そしてどうか、</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21</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世紀のキリスト教共同体が、</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creation</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のケアと社会正義 </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この二つは同根 </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という</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reality</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を取り戻し、主の復活を証しすることができますようにと祈りましょう。</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Creator</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から与えられた</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goods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をケアし、自分達の所有物を全ての人に行き渡るよう</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common</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の場に供する</a:t>
            </a:r>
            <a:r>
              <a:rPr lang="ja-JP" altLang="en-US" sz="1200" kern="100" dirty="0">
                <a:latin typeface="游ゴシック" panose="020B0400000000000000" pitchFamily="50" charset="-128"/>
                <a:cs typeface="Times New Roman" panose="02020603050405020304" pitchFamily="18" charset="0"/>
              </a:rPr>
              <a:t>ならば、私達は、真の</a:t>
            </a:r>
            <a:r>
              <a:rPr lang="en-US" altLang="ja-JP" sz="1200" kern="100" dirty="0">
                <a:latin typeface="游ゴシック" panose="020B0400000000000000" pitchFamily="50" charset="-128"/>
                <a:cs typeface="Times New Roman" panose="02020603050405020304" pitchFamily="18" charset="0"/>
              </a:rPr>
              <a:t>hope</a:t>
            </a:r>
            <a:r>
              <a:rPr lang="ja-JP" altLang="en-US" sz="1200" kern="100" dirty="0">
                <a:latin typeface="游ゴシック" panose="020B0400000000000000" pitchFamily="50" charset="-128"/>
                <a:cs typeface="Times New Roman" panose="02020603050405020304" pitchFamily="18" charset="0"/>
              </a:rPr>
              <a:t>を吹き込まれて、より</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健全で格差の無い地上世界を再び築くことができるでしょう。</a:t>
            </a:r>
          </a:p>
          <a:p>
            <a:pPr marL="0" indent="0" algn="just">
              <a:lnSpc>
                <a:spcPct val="100000"/>
              </a:lnSpc>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結びとして、子供達について考えましょう。統計を調べてみてください。どれほど多くの子供達が、不当な富の分配と、先ほどお話しした経済システムのせいで、餓死していることでしょう。また同じ理由のせいで、どれほど多くの子供達が教育を受ける権利を奪われていることでしょう。祈りましょう。どうか私達が、食べ物も教育も十分に得られずに苦しむこの子供達の姿に突き動かされて、よりよい形でこの危機を脱しなければならないことを</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understand</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できますように。</a:t>
            </a:r>
            <a:endPar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lgn="just">
              <a:lnSpc>
                <a:spcPct val="100000"/>
              </a:lnSpc>
              <a:buFont typeface="+mj-lt"/>
              <a:buAutoNum type="arabicPeriod"/>
            </a:pP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現代世界憲章</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』71</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、ヨハネパウロ二世回勅</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真の開発とは</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』42</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新しい課題</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教会と社会の百年を振り返って</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』40</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48</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参照．</a:t>
            </a:r>
          </a:p>
          <a:p>
            <a:pPr marL="342900" indent="-342900" algn="just">
              <a:lnSpc>
                <a:spcPct val="100000"/>
              </a:lnSpc>
              <a:buFont typeface="+mj-lt"/>
              <a:buAutoNum type="arabicPeriod"/>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ヨハネパウロ二世回勅</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働くことについて</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』19</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参照。</a:t>
            </a:r>
          </a:p>
          <a:p>
            <a:pPr marL="342900" indent="-342900" algn="just">
              <a:lnSpc>
                <a:spcPct val="100000"/>
              </a:lnSpc>
              <a:buFont typeface="+mj-lt"/>
              <a:buAutoNum type="arabicPeriod"/>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スペイン語でよく使われる表現。</a:t>
            </a:r>
            <a:endPar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9</a:t>
            </a:fld>
            <a:endParaRPr kumimoji="1" lang="ja-JP" altLang="en-US" dirty="0"/>
          </a:p>
        </p:txBody>
      </p:sp>
    </p:spTree>
    <p:extLst>
      <p:ext uri="{BB962C8B-B14F-4D97-AF65-F5344CB8AC3E}">
        <p14:creationId xmlns:p14="http://schemas.microsoft.com/office/powerpoint/2010/main" val="18320544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3074</TotalTime>
  <Words>7722</Words>
  <Application>Microsoft Office PowerPoint</Application>
  <PresentationFormat>画面に合わせる (4:3)</PresentationFormat>
  <Paragraphs>94</Paragraphs>
  <Slides>9</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Meiryo UI</vt:lpstr>
      <vt:lpstr>游ゴシック</vt:lpstr>
      <vt:lpstr>游ゴシック Light</vt:lpstr>
      <vt:lpstr>Arial</vt:lpstr>
      <vt:lpstr>Arial Narrow</vt:lpstr>
      <vt:lpstr>Tahoma</vt:lpstr>
      <vt:lpstr>Office テーマ</vt:lpstr>
      <vt:lpstr>真生会館 学び合いの会 分科会 教皇フランシスコの思想   新カテケーシス：この地上世界を癒すために</vt:lpstr>
      <vt:lpstr>困窮者優先選択の原理 The preferential option for the poor </vt:lpstr>
      <vt:lpstr>マタイ福音書25章 ｢最も小さい者の一人にしてくれたことは...｣</vt:lpstr>
      <vt:lpstr>今、私達は、今までとは違うsomethingを築き上げる機会を手にしています。 例えば、困窮者を支援するのでなく、困窮者自身による高次統合発展経済に、成長養分を与えることができるはずです。</vt:lpstr>
      <vt:lpstr>hopeに錨（いかり）を固定しfaithに基礎を置いた、行動を伴うloveのわざから始めるなら、 より健全な地上世界が実現可能となります。しかしそう行動しないならば...。</vt:lpstr>
      <vt:lpstr>率直に言うべきです、現行経済は病んでいる、病んでしまったと。 不平等な経済成長、人間の基本的価値観をかえりみない不平等な経済成長、これが病原だと。</vt:lpstr>
      <vt:lpstr>goodsの万人使用原理による私的所有権の劣後化は、 社会行動における黄金律であり、倫理的社会的な秩序全体にとって第一原理である。</vt:lpstr>
      <vt:lpstr>私有財産とお金はmissionを果たすための単なる手段です。 しかし私達は、いともたやすくこの単なる手段を、個人あるいは集団の目的にしてしまいます。 そして一端こうなると、人間の本質的な価値観が損なわれていきます。</vt:lpstr>
      <vt:lpstr>環境、creation（被造物）、私達の共通の家のケアを、増価感謝（appreciate）ではなく 減価償却（depreciate）の対象としてしまう社会不正義そのものであるこの経済システムを、 私達はこの危機の後も続けるつもりなのでしょうか？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真生会館 学び合いの会 分科会 教皇フランシスコの思想  新カテケーシス：この地上世界を癒すために　 1．はじめに 2．倫理的に健全な経済学</dc:title>
  <dc:creator>Saito Jun</dc:creator>
  <cp:lastModifiedBy>Saito Jun</cp:lastModifiedBy>
  <cp:revision>11</cp:revision>
  <dcterms:created xsi:type="dcterms:W3CDTF">2021-02-16T08:49:13Z</dcterms:created>
  <dcterms:modified xsi:type="dcterms:W3CDTF">2021-05-11T00:48:17Z</dcterms:modified>
</cp:coreProperties>
</file>